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92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0" r:id="rId16"/>
    <p:sldId id="270" r:id="rId17"/>
    <p:sldId id="271" r:id="rId18"/>
    <p:sldId id="293" r:id="rId19"/>
    <p:sldId id="272" r:id="rId20"/>
    <p:sldId id="273" r:id="rId21"/>
    <p:sldId id="274" r:id="rId22"/>
    <p:sldId id="282" r:id="rId23"/>
    <p:sldId id="281" r:id="rId24"/>
    <p:sldId id="286" r:id="rId25"/>
    <p:sldId id="283" r:id="rId26"/>
    <p:sldId id="287" r:id="rId27"/>
    <p:sldId id="27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E4E"/>
    <a:srgbClr val="C03D2B"/>
    <a:srgbClr val="1CAEE5"/>
    <a:srgbClr val="00A9EB"/>
    <a:srgbClr val="009ADC"/>
    <a:srgbClr val="00A3EE"/>
    <a:srgbClr val="C272FF"/>
    <a:srgbClr val="BB7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0"/>
    <p:restoredTop sz="94692"/>
  </p:normalViewPr>
  <p:slideViewPr>
    <p:cSldViewPr snapToGrid="0">
      <p:cViewPr varScale="1">
        <p:scale>
          <a:sx n="137" d="100"/>
          <a:sy n="137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56253-413C-7A4E-864F-A838EAAEEBF8}" type="datetimeFigureOut">
              <a:rPr lang="en-IL" smtClean="0"/>
              <a:t>01/08/2022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92DD1-A42D-AE4E-88F9-5A220FB68C5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501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93893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3813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4011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0592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202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056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4485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2356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10144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246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1580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1390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92DD1-A42D-AE4E-88F9-5A220FB68C53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197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1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041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92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838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56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967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773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705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188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8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CDFBCB5-F8B8-431A-840B-2172A3C51CCE}" type="datetimeFigureOut">
              <a:rPr lang="he-IL" smtClean="0"/>
              <a:t>ד'.אב.תשפ"ב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0D4E4FB-FB9E-46E0-9B7E-38B605124DC7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72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5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58.png"/><Relationship Id="rId5" Type="http://schemas.openxmlformats.org/officeDocument/2006/relationships/image" Target="../media/image30.png"/><Relationship Id="rId10" Type="http://schemas.openxmlformats.org/officeDocument/2006/relationships/image" Target="../media/image57.svg"/><Relationship Id="rId4" Type="http://schemas.openxmlformats.org/officeDocument/2006/relationships/image" Target="../media/image16.sv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6.03165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6.03165.pdf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7.svg"/><Relationship Id="rId3" Type="http://schemas.openxmlformats.org/officeDocument/2006/relationships/image" Target="../media/image16.sv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תמונה 4">
            <a:extLst>
              <a:ext uri="{FF2B5EF4-FFF2-40B4-BE49-F238E27FC236}">
                <a16:creationId xmlns:a16="http://schemas.microsoft.com/office/drawing/2014/main" id="{9F5D537F-74F1-402B-847E-4831DCD0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61" y="1220899"/>
            <a:ext cx="4462284" cy="40685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3279258-23CB-FC36-281E-F6CA23EE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57" y="0"/>
            <a:ext cx="5324698" cy="4195710"/>
          </a:xfrm>
        </p:spPr>
        <p:txBody>
          <a:bodyPr/>
          <a:lstStyle/>
          <a:p>
            <a:pPr algn="l" rtl="0"/>
            <a:r>
              <a:rPr lang="en-US" sz="5400" dirty="0">
                <a:solidFill>
                  <a:srgbClr val="FFFFFF"/>
                </a:solidFill>
              </a:rPr>
              <a:t>DE-centralized 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Low Latency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Collaborative Inference on the edge</a:t>
            </a:r>
            <a:endParaRPr lang="en-IL" dirty="0"/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D3223BE8-2E99-396A-4D42-ADB0C68B35F2}"/>
              </a:ext>
            </a:extLst>
          </p:cNvPr>
          <p:cNvSpPr txBox="1">
            <a:spLocks/>
          </p:cNvSpPr>
          <p:nvPr/>
        </p:nvSpPr>
        <p:spPr>
          <a:xfrm>
            <a:off x="698561" y="3440151"/>
            <a:ext cx="5887589" cy="159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</a:rPr>
              <a:t>May Malka &amp; Nir Shlezinger</a:t>
            </a:r>
            <a:endParaRPr lang="he-IL" dirty="0">
              <a:solidFill>
                <a:srgbClr val="FFFFFF"/>
              </a:solidFill>
            </a:endParaRPr>
          </a:p>
          <a:p>
            <a:endParaRPr lang="he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2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2674" y="646502"/>
            <a:ext cx="7148674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System Model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CF2FC7-A5DC-C935-0B25-08F0F18FC842}"/>
              </a:ext>
            </a:extLst>
          </p:cNvPr>
          <p:cNvSpPr txBox="1"/>
          <p:nvPr/>
        </p:nvSpPr>
        <p:spPr>
          <a:xfrm>
            <a:off x="970118" y="1728126"/>
            <a:ext cx="3929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u="sng" dirty="0"/>
              <a:t>Communication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7C043-A536-D817-2438-AF4FC2969C10}"/>
              </a:ext>
            </a:extLst>
          </p:cNvPr>
          <p:cNvSpPr txBox="1"/>
          <p:nvPr/>
        </p:nvSpPr>
        <p:spPr>
          <a:xfrm>
            <a:off x="986360" y="2247759"/>
            <a:ext cx="550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L" dirty="0"/>
              <a:t>Rate-limited Channels </a:t>
            </a:r>
          </a:p>
        </p:txBody>
      </p:sp>
      <p:pic>
        <p:nvPicPr>
          <p:cNvPr id="12" name="Graphic 11" descr="Smart Phone outline">
            <a:extLst>
              <a:ext uri="{FF2B5EF4-FFF2-40B4-BE49-F238E27FC236}">
                <a16:creationId xmlns:a16="http://schemas.microsoft.com/office/drawing/2014/main" id="{7F171419-AFBC-EB3F-E554-C3A6CBD75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3529" y="2116056"/>
            <a:ext cx="1021272" cy="1021272"/>
          </a:xfrm>
          <a:prstGeom prst="rect">
            <a:avLst/>
          </a:prstGeom>
        </p:spPr>
      </p:pic>
      <p:pic>
        <p:nvPicPr>
          <p:cNvPr id="13" name="Graphic 12" descr="Smart Phone outline">
            <a:extLst>
              <a:ext uri="{FF2B5EF4-FFF2-40B4-BE49-F238E27FC236}">
                <a16:creationId xmlns:a16="http://schemas.microsoft.com/office/drawing/2014/main" id="{BAEBA449-0352-5E9F-37E6-4C0037CAF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1658" y="2140509"/>
            <a:ext cx="1021272" cy="1021272"/>
          </a:xfrm>
          <a:prstGeom prst="rect">
            <a:avLst/>
          </a:prstGeom>
        </p:spPr>
      </p:pic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2544ED03-588A-7930-0B2D-9FFC372416B7}"/>
              </a:ext>
            </a:extLst>
          </p:cNvPr>
          <p:cNvSpPr/>
          <p:nvPr/>
        </p:nvSpPr>
        <p:spPr>
          <a:xfrm>
            <a:off x="4581096" y="2321842"/>
            <a:ext cx="1968583" cy="600354"/>
          </a:xfrm>
          <a:prstGeom prst="leftRightArrow">
            <a:avLst/>
          </a:prstGeom>
          <a:solidFill>
            <a:srgbClr val="00B05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88B7E-D69D-AB74-94E8-FF5BA0A1DC2A}"/>
              </a:ext>
            </a:extLst>
          </p:cNvPr>
          <p:cNvSpPr txBox="1"/>
          <p:nvPr/>
        </p:nvSpPr>
        <p:spPr>
          <a:xfrm>
            <a:off x="986360" y="3069793"/>
            <a:ext cx="238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L" dirty="0"/>
              <a:t>High latency 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0441981-7FB8-08B3-F986-E5BF82CD9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94" y="3492174"/>
            <a:ext cx="2296635" cy="17224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1F825C-B147-2798-975A-34D426221BE3}"/>
              </a:ext>
            </a:extLst>
          </p:cNvPr>
          <p:cNvSpPr txBox="1"/>
          <p:nvPr/>
        </p:nvSpPr>
        <p:spPr>
          <a:xfrm>
            <a:off x="1043824" y="5239394"/>
            <a:ext cx="550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L" dirty="0"/>
              <a:t>Compression is needed</a:t>
            </a:r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85485E8A-BB30-A15B-13F4-6FBA654E22AD}"/>
              </a:ext>
            </a:extLst>
          </p:cNvPr>
          <p:cNvSpPr/>
          <p:nvPr/>
        </p:nvSpPr>
        <p:spPr>
          <a:xfrm>
            <a:off x="4581096" y="2318008"/>
            <a:ext cx="1968583" cy="600354"/>
          </a:xfrm>
          <a:prstGeom prst="leftRightArrow">
            <a:avLst/>
          </a:prstGeom>
          <a:solidFill>
            <a:srgbClr val="FF6E4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62DDB-10DA-9612-09F9-F78F80B6EBD8}"/>
              </a:ext>
            </a:extLst>
          </p:cNvPr>
          <p:cNvSpPr txBox="1"/>
          <p:nvPr/>
        </p:nvSpPr>
        <p:spPr>
          <a:xfrm>
            <a:off x="4870090" y="2426029"/>
            <a:ext cx="153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RATE LIMITED</a:t>
            </a:r>
          </a:p>
        </p:txBody>
      </p:sp>
    </p:spTree>
    <p:extLst>
      <p:ext uri="{BB962C8B-B14F-4D97-AF65-F5344CB8AC3E}">
        <p14:creationId xmlns:p14="http://schemas.microsoft.com/office/powerpoint/2010/main" val="2467655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/>
      <p:bldP spid="17" grpId="0"/>
      <p:bldP spid="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2674" y="646502"/>
            <a:ext cx="7148674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System Model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CF2FC7-A5DC-C935-0B25-08F0F18FC842}"/>
              </a:ext>
            </a:extLst>
          </p:cNvPr>
          <p:cNvSpPr txBox="1"/>
          <p:nvPr/>
        </p:nvSpPr>
        <p:spPr>
          <a:xfrm>
            <a:off x="970118" y="1678248"/>
            <a:ext cx="592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u="sng" dirty="0"/>
              <a:t>Deep Models with Quantized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7C043-A536-D817-2438-AF4FC2969C10}"/>
              </a:ext>
            </a:extLst>
          </p:cNvPr>
          <p:cNvSpPr txBox="1"/>
          <p:nvPr/>
        </p:nvSpPr>
        <p:spPr>
          <a:xfrm>
            <a:off x="970118" y="2209973"/>
            <a:ext cx="1050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These models usually comprised of trainable encoder followed by trainable decoder</a:t>
            </a:r>
            <a:endParaRPr lang="en-IL" dirty="0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B5A936C-DBBD-6F49-7DF5-50EB6C11B901}"/>
              </a:ext>
            </a:extLst>
          </p:cNvPr>
          <p:cNvSpPr/>
          <p:nvPr/>
        </p:nvSpPr>
        <p:spPr>
          <a:xfrm>
            <a:off x="4099932" y="2796355"/>
            <a:ext cx="2007219" cy="1025913"/>
          </a:xfrm>
          <a:prstGeom prst="homePlate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5F6167BF-1856-960E-4721-36768D11D7BE}"/>
              </a:ext>
            </a:extLst>
          </p:cNvPr>
          <p:cNvSpPr/>
          <p:nvPr/>
        </p:nvSpPr>
        <p:spPr>
          <a:xfrm rot="10800000">
            <a:off x="6107151" y="2796354"/>
            <a:ext cx="2007219" cy="1025913"/>
          </a:xfrm>
          <a:prstGeom prst="homePlate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D36AE-705D-E4A6-0536-F229E2837D8C}"/>
              </a:ext>
            </a:extLst>
          </p:cNvPr>
          <p:cNvSpPr txBox="1"/>
          <p:nvPr/>
        </p:nvSpPr>
        <p:spPr>
          <a:xfrm>
            <a:off x="4423315" y="3078477"/>
            <a:ext cx="122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Encoder</a:t>
            </a:r>
            <a:endParaRPr lang="en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1A62CB-D0FE-F11E-87F9-88B860B8C4AF}"/>
              </a:ext>
            </a:extLst>
          </p:cNvPr>
          <p:cNvSpPr txBox="1"/>
          <p:nvPr/>
        </p:nvSpPr>
        <p:spPr>
          <a:xfrm>
            <a:off x="6649842" y="3067169"/>
            <a:ext cx="122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Decoder</a:t>
            </a:r>
            <a:endParaRPr lang="en-IL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DFE36B-A349-24FE-2F1C-25805F7E04E7}"/>
              </a:ext>
            </a:extLst>
          </p:cNvPr>
          <p:cNvCxnSpPr/>
          <p:nvPr/>
        </p:nvCxnSpPr>
        <p:spPr>
          <a:xfrm>
            <a:off x="3416219" y="3494166"/>
            <a:ext cx="683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60C2B0-596B-6C34-4D9E-4709F6A8618D}"/>
                  </a:ext>
                </a:extLst>
              </p:cNvPr>
              <p:cNvSpPr txBox="1"/>
              <p:nvPr/>
            </p:nvSpPr>
            <p:spPr>
              <a:xfrm>
                <a:off x="3315645" y="3029981"/>
                <a:ext cx="884859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60C2B0-596B-6C34-4D9E-4709F6A8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45" y="3029981"/>
                <a:ext cx="884859" cy="3945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09211A-5410-5401-8FF3-AA948F404701}"/>
              </a:ext>
            </a:extLst>
          </p:cNvPr>
          <p:cNvCxnSpPr/>
          <p:nvPr/>
        </p:nvCxnSpPr>
        <p:spPr>
          <a:xfrm>
            <a:off x="8103127" y="3543760"/>
            <a:ext cx="683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0BFCE8-4D05-CCB3-398F-7D1FD31D0CE6}"/>
                  </a:ext>
                </a:extLst>
              </p:cNvPr>
              <p:cNvSpPr txBox="1"/>
              <p:nvPr/>
            </p:nvSpPr>
            <p:spPr>
              <a:xfrm>
                <a:off x="7994907" y="3100736"/>
                <a:ext cx="884859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0BFCE8-4D05-CCB3-398F-7D1FD31D0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907" y="3100736"/>
                <a:ext cx="884859" cy="394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96A01BE-173D-9F31-CDB2-7740BB66014D}"/>
              </a:ext>
            </a:extLst>
          </p:cNvPr>
          <p:cNvSpPr txBox="1"/>
          <p:nvPr/>
        </p:nvSpPr>
        <p:spPr>
          <a:xfrm>
            <a:off x="1059366" y="4188453"/>
            <a:ext cx="256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- Discretization Layer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90502D-8655-6857-5F47-1F0A6C164DFC}"/>
              </a:ext>
            </a:extLst>
          </p:cNvPr>
          <p:cNvSpPr/>
          <p:nvPr/>
        </p:nvSpPr>
        <p:spPr>
          <a:xfrm>
            <a:off x="5572497" y="2637395"/>
            <a:ext cx="1416205" cy="135236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FD004F-1CC9-1E4F-746C-5377B3EC3153}"/>
              </a:ext>
            </a:extLst>
          </p:cNvPr>
          <p:cNvSpPr txBox="1"/>
          <p:nvPr/>
        </p:nvSpPr>
        <p:spPr>
          <a:xfrm>
            <a:off x="5365195" y="3029301"/>
            <a:ext cx="181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Discretization</a:t>
            </a:r>
          </a:p>
          <a:p>
            <a:pPr algn="ctr"/>
            <a:r>
              <a:rPr lang="en-IL" dirty="0"/>
              <a:t> Layer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D19D90-C2D1-1B9C-6DB5-55DDE905836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319738" y="3313576"/>
            <a:ext cx="2527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BAA6FF-FFF5-852E-95F2-15D3FC3CC6EA}"/>
              </a:ext>
            </a:extLst>
          </p:cNvPr>
          <p:cNvCxnSpPr>
            <a:cxnSpLocks/>
          </p:cNvCxnSpPr>
          <p:nvPr/>
        </p:nvCxnSpPr>
        <p:spPr>
          <a:xfrm flipV="1">
            <a:off x="6988702" y="3307861"/>
            <a:ext cx="2073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17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998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998 0 " pathEditMode="relative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998 0 " pathEditMode="relative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998 0 " pathEditMode="relative" ptsTypes="AA"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64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64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64 0 " pathEditMode="relative" ptsTypes="AA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64 0 " pathEditMode="relative" ptsTypes="AA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5" grpId="1" animBg="1"/>
      <p:bldP spid="18" grpId="0" animBg="1"/>
      <p:bldP spid="18" grpId="1" animBg="1"/>
      <p:bldP spid="7" grpId="0"/>
      <p:bldP spid="7" grpId="1"/>
      <p:bldP spid="19" grpId="0"/>
      <p:bldP spid="19" grpId="1"/>
      <p:bldP spid="21" grpId="0"/>
      <p:bldP spid="21" grpId="1"/>
      <p:bldP spid="25" grpId="0"/>
      <p:bldP spid="25" grpId="1"/>
      <p:bldP spid="22" grpId="0"/>
      <p:bldP spid="26" grpId="0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2674" y="646502"/>
            <a:ext cx="7148674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System Model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CF2FC7-A5DC-C935-0B25-08F0F18FC842}"/>
              </a:ext>
            </a:extLst>
          </p:cNvPr>
          <p:cNvSpPr txBox="1"/>
          <p:nvPr/>
        </p:nvSpPr>
        <p:spPr>
          <a:xfrm>
            <a:off x="970117" y="1678248"/>
            <a:ext cx="8731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u="sng" dirty="0"/>
              <a:t>VQ-VAE (Vector Quantization Variational Auto Encoder)</a:t>
            </a: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053D5376-039C-808F-7072-77B14E74409D}"/>
              </a:ext>
            </a:extLst>
          </p:cNvPr>
          <p:cNvSpPr/>
          <p:nvPr/>
        </p:nvSpPr>
        <p:spPr>
          <a:xfrm>
            <a:off x="1816136" y="2983632"/>
            <a:ext cx="2007219" cy="1025913"/>
          </a:xfrm>
          <a:prstGeom prst="homePlate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2A443C-8497-BED0-1CD9-45EA05D61683}"/>
              </a:ext>
            </a:extLst>
          </p:cNvPr>
          <p:cNvSpPr txBox="1"/>
          <p:nvPr/>
        </p:nvSpPr>
        <p:spPr>
          <a:xfrm>
            <a:off x="2139519" y="3265754"/>
            <a:ext cx="122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Encoder</a:t>
            </a:r>
            <a:endParaRPr lang="en-IL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BC37D2-8D26-D22B-106E-4362138F05A2}"/>
              </a:ext>
            </a:extLst>
          </p:cNvPr>
          <p:cNvCxnSpPr/>
          <p:nvPr/>
        </p:nvCxnSpPr>
        <p:spPr>
          <a:xfrm>
            <a:off x="1132423" y="3503026"/>
            <a:ext cx="683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6420DAC-F045-961F-EFF6-FF1A148CC01A}"/>
                  </a:ext>
                </a:extLst>
              </p:cNvPr>
              <p:cNvSpPr txBox="1"/>
              <p:nvPr/>
            </p:nvSpPr>
            <p:spPr>
              <a:xfrm>
                <a:off x="1031849" y="3094597"/>
                <a:ext cx="884859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6420DAC-F045-961F-EFF6-FF1A148CC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49" y="3094597"/>
                <a:ext cx="884859" cy="3945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2D97D06-567A-EC12-418C-99E290ED8EF8}"/>
              </a:ext>
            </a:extLst>
          </p:cNvPr>
          <p:cNvSpPr/>
          <p:nvPr/>
        </p:nvSpPr>
        <p:spPr>
          <a:xfrm>
            <a:off x="4931026" y="3032497"/>
            <a:ext cx="1215056" cy="94105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4BE341-8F83-FB05-2ED0-68F18A87D7EB}"/>
              </a:ext>
            </a:extLst>
          </p:cNvPr>
          <p:cNvSpPr/>
          <p:nvPr/>
        </p:nvSpPr>
        <p:spPr>
          <a:xfrm>
            <a:off x="6726299" y="3044049"/>
            <a:ext cx="175534" cy="94105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4A4719-4051-BEF9-7CF3-1C4E81F8BAE6}"/>
              </a:ext>
            </a:extLst>
          </p:cNvPr>
          <p:cNvCxnSpPr/>
          <p:nvPr/>
        </p:nvCxnSpPr>
        <p:spPr>
          <a:xfrm flipV="1">
            <a:off x="5127937" y="2983632"/>
            <a:ext cx="0" cy="11118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979CF7-BBD6-0F10-B327-DD1E3B40F647}"/>
              </a:ext>
            </a:extLst>
          </p:cNvPr>
          <p:cNvCxnSpPr/>
          <p:nvPr/>
        </p:nvCxnSpPr>
        <p:spPr>
          <a:xfrm flipV="1">
            <a:off x="5341753" y="2985904"/>
            <a:ext cx="0" cy="11118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B0E54A6-3284-5E7E-5844-6F0311D75E9F}"/>
              </a:ext>
            </a:extLst>
          </p:cNvPr>
          <p:cNvCxnSpPr/>
          <p:nvPr/>
        </p:nvCxnSpPr>
        <p:spPr>
          <a:xfrm flipV="1">
            <a:off x="5553296" y="2958608"/>
            <a:ext cx="0" cy="11118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C4E2AE-98EC-1223-D0E0-D1E97CE1F325}"/>
              </a:ext>
            </a:extLst>
          </p:cNvPr>
          <p:cNvCxnSpPr/>
          <p:nvPr/>
        </p:nvCxnSpPr>
        <p:spPr>
          <a:xfrm flipV="1">
            <a:off x="5751187" y="2958608"/>
            <a:ext cx="0" cy="11118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E58656-BCC8-EBF1-5F9C-F71E15308F06}"/>
              </a:ext>
            </a:extLst>
          </p:cNvPr>
          <p:cNvCxnSpPr/>
          <p:nvPr/>
        </p:nvCxnSpPr>
        <p:spPr>
          <a:xfrm flipV="1">
            <a:off x="5949080" y="2979080"/>
            <a:ext cx="0" cy="11118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5C46206-388E-4F16-5965-4D704AD4F317}"/>
              </a:ext>
            </a:extLst>
          </p:cNvPr>
          <p:cNvSpPr/>
          <p:nvPr/>
        </p:nvSpPr>
        <p:spPr>
          <a:xfrm>
            <a:off x="6269800" y="3482305"/>
            <a:ext cx="52316" cy="45719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104B590-0493-7AF4-B8A3-5C26E85A36BC}"/>
              </a:ext>
            </a:extLst>
          </p:cNvPr>
          <p:cNvSpPr/>
          <p:nvPr/>
        </p:nvSpPr>
        <p:spPr>
          <a:xfrm>
            <a:off x="6425849" y="3481402"/>
            <a:ext cx="52316" cy="45719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7870DEC-8686-0A3F-7255-A15027776517}"/>
              </a:ext>
            </a:extLst>
          </p:cNvPr>
          <p:cNvSpPr/>
          <p:nvPr/>
        </p:nvSpPr>
        <p:spPr>
          <a:xfrm>
            <a:off x="6588248" y="3480025"/>
            <a:ext cx="52316" cy="45719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0C6F0B5-493F-2821-3322-25C232FB8177}"/>
                  </a:ext>
                </a:extLst>
              </p:cNvPr>
              <p:cNvSpPr txBox="1"/>
              <p:nvPr/>
            </p:nvSpPr>
            <p:spPr>
              <a:xfrm>
                <a:off x="3823355" y="3065658"/>
                <a:ext cx="472416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0C6F0B5-493F-2821-3322-25C232FB8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355" y="3065658"/>
                <a:ext cx="472416" cy="394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8A0685-4EF7-867D-0E3A-ACA7967337E7}"/>
                  </a:ext>
                </a:extLst>
              </p:cNvPr>
              <p:cNvSpPr txBox="1"/>
              <p:nvPr/>
            </p:nvSpPr>
            <p:spPr>
              <a:xfrm>
                <a:off x="4576220" y="3321647"/>
                <a:ext cx="8848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8A0685-4EF7-867D-0E3A-ACA796733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220" y="3321647"/>
                <a:ext cx="88485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DF5C795-1E25-64AE-6130-F087A7AEB875}"/>
                  </a:ext>
                </a:extLst>
              </p:cNvPr>
              <p:cNvSpPr txBox="1"/>
              <p:nvPr/>
            </p:nvSpPr>
            <p:spPr>
              <a:xfrm>
                <a:off x="5057066" y="3321647"/>
                <a:ext cx="3264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DF5C795-1E25-64AE-6130-F087A7AEB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066" y="3321647"/>
                <a:ext cx="32643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2868DE-969A-F804-ADA5-9F6B157FB260}"/>
                  </a:ext>
                </a:extLst>
              </p:cNvPr>
              <p:cNvSpPr txBox="1"/>
              <p:nvPr/>
            </p:nvSpPr>
            <p:spPr>
              <a:xfrm>
                <a:off x="5259396" y="3319893"/>
                <a:ext cx="298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2868DE-969A-F804-ADA5-9F6B157F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96" y="3319893"/>
                <a:ext cx="29846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566BB94-7B39-F03B-B938-21B93BD5CF18}"/>
                  </a:ext>
                </a:extLst>
              </p:cNvPr>
              <p:cNvSpPr txBox="1"/>
              <p:nvPr/>
            </p:nvSpPr>
            <p:spPr>
              <a:xfrm>
                <a:off x="5485037" y="3329926"/>
                <a:ext cx="2702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566BB94-7B39-F03B-B938-21B93BD5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037" y="3329926"/>
                <a:ext cx="270248" cy="307777"/>
              </a:xfrm>
              <a:prstGeom prst="rect">
                <a:avLst/>
              </a:prstGeom>
              <a:blipFill>
                <a:blip r:embed="rId7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387761-7481-437C-D37C-60D6186ACF26}"/>
                  </a:ext>
                </a:extLst>
              </p:cNvPr>
              <p:cNvSpPr txBox="1"/>
              <p:nvPr/>
            </p:nvSpPr>
            <p:spPr>
              <a:xfrm>
                <a:off x="5671937" y="3326287"/>
                <a:ext cx="2787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387761-7481-437C-D37C-60D6186A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937" y="3326287"/>
                <a:ext cx="278719" cy="307777"/>
              </a:xfrm>
              <a:prstGeom prst="rect">
                <a:avLst/>
              </a:prstGeom>
              <a:blipFill>
                <a:blip r:embed="rId8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B8002F-5586-21C9-073A-0525ADE097C5}"/>
                  </a:ext>
                </a:extLst>
              </p:cNvPr>
              <p:cNvSpPr txBox="1"/>
              <p:nvPr/>
            </p:nvSpPr>
            <p:spPr>
              <a:xfrm>
                <a:off x="5889809" y="3326287"/>
                <a:ext cx="3285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B8002F-5586-21C9-073A-0525ADE09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809" y="3326287"/>
                <a:ext cx="3285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FF8C787-8819-B205-3D74-F25AE1CE97CE}"/>
                  </a:ext>
                </a:extLst>
              </p:cNvPr>
              <p:cNvSpPr txBox="1"/>
              <p:nvPr/>
            </p:nvSpPr>
            <p:spPr>
              <a:xfrm>
                <a:off x="6643267" y="3326286"/>
                <a:ext cx="2428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FF8C787-8819-B205-3D74-F25AE1CE9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267" y="3326286"/>
                <a:ext cx="242899" cy="307777"/>
              </a:xfrm>
              <a:prstGeom prst="rect">
                <a:avLst/>
              </a:prstGeom>
              <a:blipFill>
                <a:blip r:embed="rId10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82C203B1-13BC-5474-826F-32E73CF6D5B1}"/>
              </a:ext>
            </a:extLst>
          </p:cNvPr>
          <p:cNvSpPr/>
          <p:nvPr/>
        </p:nvSpPr>
        <p:spPr>
          <a:xfrm rot="10800000">
            <a:off x="6937308" y="3004328"/>
            <a:ext cx="157847" cy="102649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16D86DC8-8B92-915E-210C-929B7CD108AB}"/>
              </a:ext>
            </a:extLst>
          </p:cNvPr>
          <p:cNvSpPr/>
          <p:nvPr/>
        </p:nvSpPr>
        <p:spPr>
          <a:xfrm rot="5400000">
            <a:off x="5847849" y="1935515"/>
            <a:ext cx="118416" cy="200721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B78330-4B43-1F34-D604-41674B0D9671}"/>
                  </a:ext>
                </a:extLst>
              </p:cNvPr>
              <p:cNvSpPr txBox="1"/>
              <p:nvPr/>
            </p:nvSpPr>
            <p:spPr>
              <a:xfrm>
                <a:off x="7054311" y="3326286"/>
                <a:ext cx="388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B78330-4B43-1F34-D604-41674B0D9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311" y="3326286"/>
                <a:ext cx="3885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940333E-054C-0891-76EE-9923D61C2901}"/>
                  </a:ext>
                </a:extLst>
              </p:cNvPr>
              <p:cNvSpPr txBox="1"/>
              <p:nvPr/>
            </p:nvSpPr>
            <p:spPr>
              <a:xfrm>
                <a:off x="5772199" y="2508341"/>
                <a:ext cx="349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940333E-054C-0891-76EE-9923D61C2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99" y="2508341"/>
                <a:ext cx="34931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3A007F-6817-D809-0AD4-A15E8EBD3147}"/>
              </a:ext>
            </a:extLst>
          </p:cNvPr>
          <p:cNvCxnSpPr/>
          <p:nvPr/>
        </p:nvCxnSpPr>
        <p:spPr>
          <a:xfrm>
            <a:off x="5949080" y="4070488"/>
            <a:ext cx="0" cy="2398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29552C5-6774-A839-514C-A9C7A6C93816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823355" y="3496586"/>
            <a:ext cx="110083" cy="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E7B0BA2-34D9-845C-B00C-6AE815AC2FD5}"/>
              </a:ext>
            </a:extLst>
          </p:cNvPr>
          <p:cNvSpPr/>
          <p:nvPr/>
        </p:nvSpPr>
        <p:spPr>
          <a:xfrm>
            <a:off x="3528690" y="4904697"/>
            <a:ext cx="1042152" cy="1025905"/>
          </a:xfrm>
          <a:prstGeom prst="rect">
            <a:avLst/>
          </a:prstGeom>
          <a:solidFill>
            <a:srgbClr val="C272FF"/>
          </a:solidFill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42152"/>
                      <a:gd name="connsiteY0" fmla="*/ 0 h 1025905"/>
                      <a:gd name="connsiteX1" fmla="*/ 1042152 w 1042152"/>
                      <a:gd name="connsiteY1" fmla="*/ 0 h 1025905"/>
                      <a:gd name="connsiteX2" fmla="*/ 1042152 w 1042152"/>
                      <a:gd name="connsiteY2" fmla="*/ 1025905 h 1025905"/>
                      <a:gd name="connsiteX3" fmla="*/ 0 w 1042152"/>
                      <a:gd name="connsiteY3" fmla="*/ 1025905 h 1025905"/>
                      <a:gd name="connsiteX4" fmla="*/ 0 w 1042152"/>
                      <a:gd name="connsiteY4" fmla="*/ 0 h 1025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2152" h="1025905" fill="none" extrusionOk="0">
                        <a:moveTo>
                          <a:pt x="0" y="0"/>
                        </a:moveTo>
                        <a:cubicBezTo>
                          <a:pt x="330746" y="78554"/>
                          <a:pt x="644748" y="-26943"/>
                          <a:pt x="1042152" y="0"/>
                        </a:cubicBezTo>
                        <a:cubicBezTo>
                          <a:pt x="1101040" y="355771"/>
                          <a:pt x="994890" y="803806"/>
                          <a:pt x="1042152" y="1025905"/>
                        </a:cubicBezTo>
                        <a:cubicBezTo>
                          <a:pt x="805746" y="983765"/>
                          <a:pt x="396308" y="936722"/>
                          <a:pt x="0" y="1025905"/>
                        </a:cubicBezTo>
                        <a:cubicBezTo>
                          <a:pt x="29612" y="793280"/>
                          <a:pt x="-45059" y="341857"/>
                          <a:pt x="0" y="0"/>
                        </a:cubicBezTo>
                        <a:close/>
                      </a:path>
                      <a:path w="1042152" h="1025905" stroke="0" extrusionOk="0">
                        <a:moveTo>
                          <a:pt x="0" y="0"/>
                        </a:moveTo>
                        <a:cubicBezTo>
                          <a:pt x="307548" y="11320"/>
                          <a:pt x="781458" y="-63936"/>
                          <a:pt x="1042152" y="0"/>
                        </a:cubicBezTo>
                        <a:cubicBezTo>
                          <a:pt x="1012932" y="437324"/>
                          <a:pt x="1109492" y="545096"/>
                          <a:pt x="1042152" y="1025905"/>
                        </a:cubicBezTo>
                        <a:cubicBezTo>
                          <a:pt x="712546" y="1117156"/>
                          <a:pt x="483154" y="1056526"/>
                          <a:pt x="0" y="1025905"/>
                        </a:cubicBezTo>
                        <a:cubicBezTo>
                          <a:pt x="71696" y="690088"/>
                          <a:pt x="-85311" y="1475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351ABEF-A788-522F-A658-D9E376C945DB}"/>
              </a:ext>
            </a:extLst>
          </p:cNvPr>
          <p:cNvCxnSpPr>
            <a:cxnSpLocks/>
          </p:cNvCxnSpPr>
          <p:nvPr/>
        </p:nvCxnSpPr>
        <p:spPr>
          <a:xfrm>
            <a:off x="4059563" y="4310328"/>
            <a:ext cx="37745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2465BDC-1903-1CC3-E18A-0757712798E2}"/>
              </a:ext>
            </a:extLst>
          </p:cNvPr>
          <p:cNvSpPr/>
          <p:nvPr/>
        </p:nvSpPr>
        <p:spPr>
          <a:xfrm>
            <a:off x="5425781" y="4909348"/>
            <a:ext cx="1042152" cy="1025905"/>
          </a:xfrm>
          <a:prstGeom prst="rect">
            <a:avLst/>
          </a:prstGeom>
          <a:solidFill>
            <a:srgbClr val="C272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4BDAF27-20CF-97D8-3E77-91FFF641E055}"/>
              </a:ext>
            </a:extLst>
          </p:cNvPr>
          <p:cNvSpPr/>
          <p:nvPr/>
        </p:nvSpPr>
        <p:spPr>
          <a:xfrm>
            <a:off x="7322872" y="4925039"/>
            <a:ext cx="1042152" cy="1025905"/>
          </a:xfrm>
          <a:prstGeom prst="rect">
            <a:avLst/>
          </a:prstGeom>
          <a:solidFill>
            <a:srgbClr val="C272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C81CE5E-C4CD-191B-86E2-BE8CC7BE2CBE}"/>
              </a:ext>
            </a:extLst>
          </p:cNvPr>
          <p:cNvCxnSpPr/>
          <p:nvPr/>
        </p:nvCxnSpPr>
        <p:spPr>
          <a:xfrm>
            <a:off x="3933438" y="3489129"/>
            <a:ext cx="0" cy="133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2EE77AB-3701-92EF-D882-98B3B486FD71}"/>
              </a:ext>
            </a:extLst>
          </p:cNvPr>
          <p:cNvCxnSpPr/>
          <p:nvPr/>
        </p:nvCxnSpPr>
        <p:spPr>
          <a:xfrm>
            <a:off x="4059563" y="4310328"/>
            <a:ext cx="0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2E5910B-A786-21C8-9587-6E7450E3F06D}"/>
              </a:ext>
            </a:extLst>
          </p:cNvPr>
          <p:cNvSpPr txBox="1"/>
          <p:nvPr/>
        </p:nvSpPr>
        <p:spPr>
          <a:xfrm>
            <a:off x="3485981" y="5020309"/>
            <a:ext cx="1632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/>
              <a:t>Calculate Distances</a:t>
            </a:r>
            <a:endParaRPr lang="en-IL" sz="16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4DE155-45E2-CFF4-527F-B137EB0EA542}"/>
              </a:ext>
            </a:extLst>
          </p:cNvPr>
          <p:cNvSpPr txBox="1"/>
          <p:nvPr/>
        </p:nvSpPr>
        <p:spPr>
          <a:xfrm>
            <a:off x="5412518" y="5174197"/>
            <a:ext cx="120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/>
              <a:t>argmin</a:t>
            </a:r>
            <a:endParaRPr lang="en-IL" sz="16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7174E0D-C84A-1802-61AC-9CBEC30CBE66}"/>
              </a:ext>
            </a:extLst>
          </p:cNvPr>
          <p:cNvCxnSpPr>
            <a:endCxn id="70" idx="1"/>
          </p:cNvCxnSpPr>
          <p:nvPr/>
        </p:nvCxnSpPr>
        <p:spPr>
          <a:xfrm>
            <a:off x="4570842" y="5417649"/>
            <a:ext cx="854939" cy="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62A5EFC-C90F-3A59-AB03-5CDBBB73AC96}"/>
              </a:ext>
            </a:extLst>
          </p:cNvPr>
          <p:cNvCxnSpPr/>
          <p:nvPr/>
        </p:nvCxnSpPr>
        <p:spPr>
          <a:xfrm>
            <a:off x="6461194" y="5424467"/>
            <a:ext cx="854939" cy="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D1D253E-0998-1E23-5CC4-F4447F0190DE}"/>
              </a:ext>
            </a:extLst>
          </p:cNvPr>
          <p:cNvSpPr txBox="1"/>
          <p:nvPr/>
        </p:nvSpPr>
        <p:spPr>
          <a:xfrm>
            <a:off x="7238339" y="4959462"/>
            <a:ext cx="120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Retrieve from Codebook</a:t>
            </a:r>
            <a:endParaRPr lang="en-IL" sz="14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1F6698C-53C6-C767-A5F4-9588762D227E}"/>
              </a:ext>
            </a:extLst>
          </p:cNvPr>
          <p:cNvCxnSpPr/>
          <p:nvPr/>
        </p:nvCxnSpPr>
        <p:spPr>
          <a:xfrm>
            <a:off x="7823843" y="4310328"/>
            <a:ext cx="0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25A176A-086A-95C9-B15F-38426C151DDA}"/>
                  </a:ext>
                </a:extLst>
              </p:cNvPr>
              <p:cNvSpPr txBox="1"/>
              <p:nvPr/>
            </p:nvSpPr>
            <p:spPr>
              <a:xfrm>
                <a:off x="4724262" y="5003171"/>
                <a:ext cx="472416" cy="380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25A176A-086A-95C9-B15F-38426C1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262" y="5003171"/>
                <a:ext cx="472416" cy="38055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4540F87-AE9F-BCA6-6EC0-D8341480E70B}"/>
                  </a:ext>
                </a:extLst>
              </p:cNvPr>
              <p:cNvSpPr txBox="1"/>
              <p:nvPr/>
            </p:nvSpPr>
            <p:spPr>
              <a:xfrm>
                <a:off x="6069623" y="5187646"/>
                <a:ext cx="472416" cy="380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4540F87-AE9F-BCA6-6EC0-D8341480E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23" y="5187646"/>
                <a:ext cx="472416" cy="38055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39921BA-1C85-A16F-D86B-3E65B2EF7763}"/>
                  </a:ext>
                </a:extLst>
              </p:cNvPr>
              <p:cNvSpPr txBox="1"/>
              <p:nvPr/>
            </p:nvSpPr>
            <p:spPr>
              <a:xfrm>
                <a:off x="6657929" y="5071094"/>
                <a:ext cx="472416" cy="380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39921BA-1C85-A16F-D86B-3E65B2EF7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29" y="5071094"/>
                <a:ext cx="472416" cy="38055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FC39861-822E-2FD9-AE9C-5A6AD4469066}"/>
                  </a:ext>
                </a:extLst>
              </p:cNvPr>
              <p:cNvSpPr txBox="1"/>
              <p:nvPr/>
            </p:nvSpPr>
            <p:spPr>
              <a:xfrm>
                <a:off x="5626989" y="5445945"/>
                <a:ext cx="4724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FC39861-822E-2FD9-AE9C-5A6AD4469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989" y="5445945"/>
                <a:ext cx="472416" cy="307777"/>
              </a:xfrm>
              <a:prstGeom prst="rect">
                <a:avLst/>
              </a:prstGeom>
              <a:blipFill>
                <a:blip r:embed="rId1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51B389E-00C5-1770-67E7-760C1F446139}"/>
                  </a:ext>
                </a:extLst>
              </p:cNvPr>
              <p:cNvSpPr txBox="1"/>
              <p:nvPr/>
            </p:nvSpPr>
            <p:spPr>
              <a:xfrm>
                <a:off x="7510575" y="4412976"/>
                <a:ext cx="2428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51B389E-00C5-1770-67E7-760C1F446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575" y="4412976"/>
                <a:ext cx="242899" cy="338554"/>
              </a:xfrm>
              <a:prstGeom prst="rect">
                <a:avLst/>
              </a:prstGeom>
              <a:blipFill>
                <a:blip r:embed="rId17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Pentagon 88">
            <a:extLst>
              <a:ext uri="{FF2B5EF4-FFF2-40B4-BE49-F238E27FC236}">
                <a16:creationId xmlns:a16="http://schemas.microsoft.com/office/drawing/2014/main" id="{030BF1C1-F873-5A7F-C408-744053F2ADF2}"/>
              </a:ext>
            </a:extLst>
          </p:cNvPr>
          <p:cNvSpPr/>
          <p:nvPr/>
        </p:nvSpPr>
        <p:spPr>
          <a:xfrm rot="10800000">
            <a:off x="8318262" y="3008366"/>
            <a:ext cx="2007219" cy="1025913"/>
          </a:xfrm>
          <a:prstGeom prst="homePlate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B7643E-2B7D-DACC-14BD-B20F82292042}"/>
              </a:ext>
            </a:extLst>
          </p:cNvPr>
          <p:cNvSpPr txBox="1"/>
          <p:nvPr/>
        </p:nvSpPr>
        <p:spPr>
          <a:xfrm>
            <a:off x="8801527" y="3294911"/>
            <a:ext cx="122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400" dirty="0"/>
              <a:t>Decoder</a:t>
            </a:r>
            <a:endParaRPr lang="en-IL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6DED73E-AB92-AD59-9AB0-EFB4F82BDF1C}"/>
              </a:ext>
            </a:extLst>
          </p:cNvPr>
          <p:cNvCxnSpPr>
            <a:cxnSpLocks/>
          </p:cNvCxnSpPr>
          <p:nvPr/>
        </p:nvCxnSpPr>
        <p:spPr>
          <a:xfrm flipV="1">
            <a:off x="7988621" y="3517577"/>
            <a:ext cx="0" cy="1304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BC76780-436A-B394-4E01-3817CF828546}"/>
              </a:ext>
            </a:extLst>
          </p:cNvPr>
          <p:cNvCxnSpPr>
            <a:cxnSpLocks/>
          </p:cNvCxnSpPr>
          <p:nvPr/>
        </p:nvCxnSpPr>
        <p:spPr>
          <a:xfrm>
            <a:off x="7980456" y="3521313"/>
            <a:ext cx="374955" cy="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00E5350-6C9F-71F0-A89F-E895F492D46D}"/>
                  </a:ext>
                </a:extLst>
              </p:cNvPr>
              <p:cNvSpPr txBox="1"/>
              <p:nvPr/>
            </p:nvSpPr>
            <p:spPr>
              <a:xfrm>
                <a:off x="7659171" y="3164076"/>
                <a:ext cx="714526" cy="327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00E5350-6C9F-71F0-A89F-E895F492D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71" y="3164076"/>
                <a:ext cx="714526" cy="32733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FDBF38F-8243-59A3-03D4-248FB0599DF0}"/>
                  </a:ext>
                </a:extLst>
              </p:cNvPr>
              <p:cNvSpPr txBox="1"/>
              <p:nvPr/>
            </p:nvSpPr>
            <p:spPr>
              <a:xfrm>
                <a:off x="10136281" y="3069323"/>
                <a:ext cx="884859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e>
                      </m:ac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FDBF38F-8243-59A3-03D4-248FB0599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281" y="3069323"/>
                <a:ext cx="884859" cy="394532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DE4F8D-3722-AB9F-A555-C76C58889ABD}"/>
              </a:ext>
            </a:extLst>
          </p:cNvPr>
          <p:cNvCxnSpPr/>
          <p:nvPr/>
        </p:nvCxnSpPr>
        <p:spPr>
          <a:xfrm>
            <a:off x="10337428" y="3541638"/>
            <a:ext cx="683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5884DDA-C8BB-8237-6C1E-07CB4477492C}"/>
              </a:ext>
            </a:extLst>
          </p:cNvPr>
          <p:cNvSpPr txBox="1"/>
          <p:nvPr/>
        </p:nvSpPr>
        <p:spPr>
          <a:xfrm>
            <a:off x="5287658" y="2195757"/>
            <a:ext cx="120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Codebook</a:t>
            </a:r>
            <a:endParaRPr lang="en-I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802E611-51D8-3B4B-55FA-A5074F2DCCEB}"/>
                  </a:ext>
                </a:extLst>
              </p:cNvPr>
              <p:cNvSpPr txBox="1"/>
              <p:nvPr/>
            </p:nvSpPr>
            <p:spPr>
              <a:xfrm>
                <a:off x="7360711" y="2336577"/>
                <a:ext cx="1314233" cy="545790"/>
              </a:xfrm>
              <a:prstGeom prst="rect">
                <a:avLst/>
              </a:prstGeom>
              <a:solidFill>
                <a:srgbClr val="C272FF"/>
              </a:solidFill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L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802E611-51D8-3B4B-55FA-A5074F2DC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11" y="2336577"/>
                <a:ext cx="1314233" cy="545790"/>
              </a:xfrm>
              <a:prstGeom prst="rect">
                <a:avLst/>
              </a:prstGeom>
              <a:blipFill>
                <a:blip r:embed="rId20"/>
                <a:stretch>
                  <a:fillRect b="-20000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D7FE6ED-FB0A-4E1C-8321-1DE4BB984CE1}"/>
                  </a:ext>
                </a:extLst>
              </p:cNvPr>
              <p:cNvSpPr txBox="1"/>
              <p:nvPr/>
            </p:nvSpPr>
            <p:spPr>
              <a:xfrm>
                <a:off x="3346943" y="2341711"/>
                <a:ext cx="1314233" cy="542906"/>
              </a:xfrm>
              <a:prstGeom prst="rect">
                <a:avLst/>
              </a:prstGeom>
              <a:solidFill>
                <a:srgbClr val="C272FF"/>
              </a:solidFill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L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D7FE6ED-FB0A-4E1C-8321-1DE4BB98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943" y="2341711"/>
                <a:ext cx="1314233" cy="542906"/>
              </a:xfrm>
              <a:prstGeom prst="rect">
                <a:avLst/>
              </a:prstGeom>
              <a:blipFill>
                <a:blip r:embed="rId21"/>
                <a:stretch>
                  <a:fillRect b="-11111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805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2674" y="646502"/>
            <a:ext cx="7148674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System Model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E4D071-A08A-D83A-7672-E03DF9545736}"/>
              </a:ext>
            </a:extLst>
          </p:cNvPr>
          <p:cNvSpPr txBox="1"/>
          <p:nvPr/>
        </p:nvSpPr>
        <p:spPr>
          <a:xfrm>
            <a:off x="970117" y="1740724"/>
            <a:ext cx="8731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u="sng" dirty="0"/>
              <a:t>VQ-VAE Train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8652EB-544B-3E16-1A93-21161BF3EEA1}"/>
                  </a:ext>
                </a:extLst>
              </p:cNvPr>
              <p:cNvSpPr txBox="1"/>
              <p:nvPr/>
            </p:nvSpPr>
            <p:spPr>
              <a:xfrm>
                <a:off x="1990520" y="2525477"/>
                <a:ext cx="7711038" cy="562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𝑽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𝑳𝒐𝒔𝒔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𝐋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𝒔𝒈</m:t>
                              </m:r>
                              <m:d>
                                <m:d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𝜷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𝒔𝒈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IL" sz="2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8652EB-544B-3E16-1A93-21161BF3E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20" y="2525477"/>
                <a:ext cx="7711038" cy="562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1B0403-5B86-3F6C-EE0F-12597BE89BBB}"/>
              </a:ext>
            </a:extLst>
          </p:cNvPr>
          <p:cNvCxnSpPr/>
          <p:nvPr/>
        </p:nvCxnSpPr>
        <p:spPr>
          <a:xfrm flipV="1">
            <a:off x="2856089" y="3087682"/>
            <a:ext cx="1151467" cy="87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B290EE-A1B5-9E4F-4F37-CB70A2588C22}"/>
              </a:ext>
            </a:extLst>
          </p:cNvPr>
          <p:cNvCxnSpPr/>
          <p:nvPr/>
        </p:nvCxnSpPr>
        <p:spPr>
          <a:xfrm flipV="1">
            <a:off x="6005689" y="3240340"/>
            <a:ext cx="0" cy="72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9A4119-95B3-AFE9-549D-533FEED62D4E}"/>
              </a:ext>
            </a:extLst>
          </p:cNvPr>
          <p:cNvCxnSpPr/>
          <p:nvPr/>
        </p:nvCxnSpPr>
        <p:spPr>
          <a:xfrm flipH="1" flipV="1">
            <a:off x="7778044" y="3087682"/>
            <a:ext cx="1230489" cy="87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E997B01-D44F-2C2D-1FDF-CDEBB9042C1D}"/>
              </a:ext>
            </a:extLst>
          </p:cNvPr>
          <p:cNvSpPr txBox="1"/>
          <p:nvPr/>
        </p:nvSpPr>
        <p:spPr>
          <a:xfrm>
            <a:off x="1896535" y="4005283"/>
            <a:ext cx="191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Reconstruction loss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6419C3-1B38-03AA-360E-F6A4742DF48F}"/>
              </a:ext>
            </a:extLst>
          </p:cNvPr>
          <p:cNvSpPr txBox="1"/>
          <p:nvPr/>
        </p:nvSpPr>
        <p:spPr>
          <a:xfrm>
            <a:off x="5555546" y="4030773"/>
            <a:ext cx="102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VQ Loss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5E4B4B-FA3A-AD75-7CD6-6712D90E961E}"/>
              </a:ext>
            </a:extLst>
          </p:cNvPr>
          <p:cNvSpPr txBox="1"/>
          <p:nvPr/>
        </p:nvSpPr>
        <p:spPr>
          <a:xfrm>
            <a:off x="8134351" y="4030773"/>
            <a:ext cx="201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Commitment Loss</a:t>
            </a:r>
          </a:p>
        </p:txBody>
      </p:sp>
    </p:spTree>
    <p:extLst>
      <p:ext uri="{BB962C8B-B14F-4D97-AF65-F5344CB8AC3E}">
        <p14:creationId xmlns:p14="http://schemas.microsoft.com/office/powerpoint/2010/main" val="385661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2674" y="646502"/>
            <a:ext cx="7148674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System Model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E4D071-A08A-D83A-7672-E03DF9545736}"/>
              </a:ext>
            </a:extLst>
          </p:cNvPr>
          <p:cNvSpPr txBox="1"/>
          <p:nvPr/>
        </p:nvSpPr>
        <p:spPr>
          <a:xfrm>
            <a:off x="970117" y="1740724"/>
            <a:ext cx="8731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u="sng" dirty="0"/>
              <a:t>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64507-353B-E4D1-861A-D03E1B1475DD}"/>
              </a:ext>
            </a:extLst>
          </p:cNvPr>
          <p:cNvSpPr txBox="1"/>
          <p:nvPr/>
        </p:nvSpPr>
        <p:spPr>
          <a:xfrm>
            <a:off x="970117" y="2423288"/>
            <a:ext cx="550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L" dirty="0"/>
              <a:t>Train with different initializations</a:t>
            </a:r>
          </a:p>
          <a:p>
            <a:pPr marL="285750" indent="-285750">
              <a:buFontTx/>
              <a:buChar char="-"/>
            </a:pPr>
            <a:r>
              <a:rPr lang="en-IL" dirty="0"/>
              <a:t>Add Noise to the weights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E78CE-C1D9-2242-A2D3-06E31596BB20}"/>
              </a:ext>
            </a:extLst>
          </p:cNvPr>
          <p:cNvSpPr txBox="1"/>
          <p:nvPr/>
        </p:nvSpPr>
        <p:spPr>
          <a:xfrm>
            <a:off x="970117" y="4018026"/>
            <a:ext cx="550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L" dirty="0"/>
              <a:t>Train with different dataset (Bagging)</a:t>
            </a:r>
          </a:p>
          <a:p>
            <a:pPr marL="285750" indent="-285750">
              <a:buFontTx/>
              <a:buChar char="-"/>
            </a:pPr>
            <a:r>
              <a:rPr lang="en-US" dirty="0"/>
              <a:t>S</a:t>
            </a:r>
            <a:r>
              <a:rPr lang="en-IL" dirty="0"/>
              <a:t>hared &amp; unique parts of the data</a:t>
            </a:r>
          </a:p>
        </p:txBody>
      </p:sp>
      <p:pic>
        <p:nvPicPr>
          <p:cNvPr id="17" name="Picture 16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12721DFD-D12C-F86B-C360-5038DB83B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28" y="1777521"/>
            <a:ext cx="785323" cy="916528"/>
          </a:xfrm>
          <a:prstGeom prst="rect">
            <a:avLst/>
          </a:prstGeom>
        </p:spPr>
      </p:pic>
      <p:pic>
        <p:nvPicPr>
          <p:cNvPr id="18" name="Picture 1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34BEEDF2-77BF-A468-573C-BC6340502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27" y="2889214"/>
            <a:ext cx="785323" cy="916528"/>
          </a:xfrm>
          <a:prstGeom prst="rect">
            <a:avLst/>
          </a:prstGeom>
        </p:spPr>
      </p:pic>
      <p:pic>
        <p:nvPicPr>
          <p:cNvPr id="20" name="Graphic 19" descr="Smart Phone outline">
            <a:extLst>
              <a:ext uri="{FF2B5EF4-FFF2-40B4-BE49-F238E27FC236}">
                <a16:creationId xmlns:a16="http://schemas.microsoft.com/office/drawing/2014/main" id="{2B4829A6-9270-4671-8FCB-E61337D4B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623" y="2961544"/>
            <a:ext cx="774594" cy="774594"/>
          </a:xfrm>
          <a:prstGeom prst="rect">
            <a:avLst/>
          </a:prstGeom>
        </p:spPr>
      </p:pic>
      <p:pic>
        <p:nvPicPr>
          <p:cNvPr id="22" name="Graphic 21" descr="Smart Phone outline">
            <a:extLst>
              <a:ext uri="{FF2B5EF4-FFF2-40B4-BE49-F238E27FC236}">
                <a16:creationId xmlns:a16="http://schemas.microsoft.com/office/drawing/2014/main" id="{0A914401-2CA6-394B-8A7D-1F77B31B7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9827" y="1850906"/>
            <a:ext cx="774594" cy="774594"/>
          </a:xfrm>
          <a:prstGeom prst="rect">
            <a:avLst/>
          </a:prstGeom>
        </p:spPr>
      </p:pic>
      <p:pic>
        <p:nvPicPr>
          <p:cNvPr id="28" name="Graphic 27" descr="Smart Phone outline">
            <a:extLst>
              <a:ext uri="{FF2B5EF4-FFF2-40B4-BE49-F238E27FC236}">
                <a16:creationId xmlns:a16="http://schemas.microsoft.com/office/drawing/2014/main" id="{4A672C9B-9EEE-C1B5-5CA1-81976F9A9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6077" y="681811"/>
            <a:ext cx="774594" cy="774594"/>
          </a:xfrm>
          <a:prstGeom prst="rect">
            <a:avLst/>
          </a:prstGeom>
        </p:spPr>
      </p:pic>
      <p:pic>
        <p:nvPicPr>
          <p:cNvPr id="29" name="Picture 2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1A9A068D-4813-00FD-9857-318093FB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291" y="610844"/>
            <a:ext cx="785323" cy="9165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5BE7C14-3DD6-0929-E8B0-574F5BBDF97B}"/>
              </a:ext>
            </a:extLst>
          </p:cNvPr>
          <p:cNvSpPr/>
          <p:nvPr/>
        </p:nvSpPr>
        <p:spPr>
          <a:xfrm>
            <a:off x="5827237" y="2041207"/>
            <a:ext cx="1270746" cy="1165056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00C37-8A61-A4F1-8D34-A14C9F795B6F}"/>
              </a:ext>
            </a:extLst>
          </p:cNvPr>
          <p:cNvSpPr txBox="1"/>
          <p:nvPr/>
        </p:nvSpPr>
        <p:spPr>
          <a:xfrm>
            <a:off x="5819282" y="2254172"/>
            <a:ext cx="127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Noise</a:t>
            </a:r>
          </a:p>
          <a:p>
            <a:pPr algn="ctr"/>
            <a:r>
              <a:rPr lang="en-IL" dirty="0"/>
              <a:t>Generator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F6B99-9E73-2A91-A4B9-C0E483D52B43}"/>
              </a:ext>
            </a:extLst>
          </p:cNvPr>
          <p:cNvCxnSpPr>
            <a:cxnSpLocks/>
          </p:cNvCxnSpPr>
          <p:nvPr/>
        </p:nvCxnSpPr>
        <p:spPr>
          <a:xfrm flipV="1">
            <a:off x="7043841" y="1316354"/>
            <a:ext cx="992450" cy="872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5CFCF8-303E-1435-0053-B1352AE803D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149228" y="2235785"/>
            <a:ext cx="1862900" cy="235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A82F08-BA87-61F0-BE6E-04B4596CC68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105938" y="2948350"/>
            <a:ext cx="1098289" cy="399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Graphic 38" descr="Smart Phone outline">
            <a:extLst>
              <a:ext uri="{FF2B5EF4-FFF2-40B4-BE49-F238E27FC236}">
                <a16:creationId xmlns:a16="http://schemas.microsoft.com/office/drawing/2014/main" id="{5292FEA9-FE88-D11A-AA52-69A6F1617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8770" y="5480858"/>
            <a:ext cx="774594" cy="774594"/>
          </a:xfrm>
          <a:prstGeom prst="rect">
            <a:avLst/>
          </a:prstGeom>
        </p:spPr>
      </p:pic>
      <p:pic>
        <p:nvPicPr>
          <p:cNvPr id="40" name="Graphic 39" descr="Smart Phone outline">
            <a:extLst>
              <a:ext uri="{FF2B5EF4-FFF2-40B4-BE49-F238E27FC236}">
                <a16:creationId xmlns:a16="http://schemas.microsoft.com/office/drawing/2014/main" id="{98F716B6-A332-ED7F-781F-22968791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748" y="5448000"/>
            <a:ext cx="774594" cy="774594"/>
          </a:xfrm>
          <a:prstGeom prst="rect">
            <a:avLst/>
          </a:prstGeom>
        </p:spPr>
      </p:pic>
      <p:pic>
        <p:nvPicPr>
          <p:cNvPr id="41" name="Graphic 40" descr="Smart Phone outline">
            <a:extLst>
              <a:ext uri="{FF2B5EF4-FFF2-40B4-BE49-F238E27FC236}">
                <a16:creationId xmlns:a16="http://schemas.microsoft.com/office/drawing/2014/main" id="{EC3973D6-9408-D21F-D16B-ABB42143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3378" y="5472495"/>
            <a:ext cx="774594" cy="774594"/>
          </a:xfrm>
          <a:prstGeom prst="rect">
            <a:avLst/>
          </a:prstGeom>
        </p:spPr>
      </p:pic>
      <p:pic>
        <p:nvPicPr>
          <p:cNvPr id="46" name="Picture 4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3009162A-550A-B135-AFA4-F178B4F3B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45" y="5399906"/>
            <a:ext cx="785323" cy="916528"/>
          </a:xfrm>
          <a:prstGeom prst="rect">
            <a:avLst/>
          </a:prstGeom>
        </p:spPr>
      </p:pic>
      <p:pic>
        <p:nvPicPr>
          <p:cNvPr id="47" name="Picture 46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F4F88A1F-C077-4C22-6D1E-45FFF46E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244" y="5377033"/>
            <a:ext cx="785323" cy="916528"/>
          </a:xfrm>
          <a:prstGeom prst="rect">
            <a:avLst/>
          </a:prstGeom>
        </p:spPr>
      </p:pic>
      <p:pic>
        <p:nvPicPr>
          <p:cNvPr id="48" name="Picture 4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BB376119-33FC-E460-FF38-C9D03041D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028" y="5374915"/>
            <a:ext cx="785323" cy="916528"/>
          </a:xfrm>
          <a:prstGeom prst="rect">
            <a:avLst/>
          </a:prstGeom>
        </p:spPr>
      </p:pic>
      <p:pic>
        <p:nvPicPr>
          <p:cNvPr id="52" name="Graphic 51" descr="Shopping bag outline">
            <a:extLst>
              <a:ext uri="{FF2B5EF4-FFF2-40B4-BE49-F238E27FC236}">
                <a16:creationId xmlns:a16="http://schemas.microsoft.com/office/drawing/2014/main" id="{71FCF112-EC31-B61A-98FF-7180C19AC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052" y="3926070"/>
            <a:ext cx="457200" cy="457200"/>
          </a:xfrm>
          <a:prstGeom prst="rect">
            <a:avLst/>
          </a:prstGeom>
        </p:spPr>
      </p:pic>
      <p:pic>
        <p:nvPicPr>
          <p:cNvPr id="54" name="Graphic 53" descr="Shopping bag with solid fill">
            <a:extLst>
              <a:ext uri="{FF2B5EF4-FFF2-40B4-BE49-F238E27FC236}">
                <a16:creationId xmlns:a16="http://schemas.microsoft.com/office/drawing/2014/main" id="{011D0255-208E-DC27-53BE-0EF45F311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5632" y="3815391"/>
            <a:ext cx="582040" cy="582040"/>
          </a:xfrm>
          <a:prstGeom prst="rect">
            <a:avLst/>
          </a:prstGeom>
        </p:spPr>
      </p:pic>
      <p:pic>
        <p:nvPicPr>
          <p:cNvPr id="56" name="Graphic 55" descr="Handbag with solid fill">
            <a:extLst>
              <a:ext uri="{FF2B5EF4-FFF2-40B4-BE49-F238E27FC236}">
                <a16:creationId xmlns:a16="http://schemas.microsoft.com/office/drawing/2014/main" id="{280B0037-C438-CC80-B92F-BA1D6414DE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5721" y="3899180"/>
            <a:ext cx="538722" cy="5387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35EBB2-513F-1CDC-F637-18ECD8B3AC53}"/>
              </a:ext>
            </a:extLst>
          </p:cNvPr>
          <p:cNvSpPr/>
          <p:nvPr/>
        </p:nvSpPr>
        <p:spPr>
          <a:xfrm>
            <a:off x="7370944" y="3830715"/>
            <a:ext cx="582041" cy="5939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5" name="Graphic 44" descr="Briefcase with solid fill">
            <a:extLst>
              <a:ext uri="{FF2B5EF4-FFF2-40B4-BE49-F238E27FC236}">
                <a16:creationId xmlns:a16="http://schemas.microsoft.com/office/drawing/2014/main" id="{27F2CBCE-2563-948E-8602-F44B75BC81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33841" y="36449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6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-0.01875 L -0.12058 0.1546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0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0.04778 0.15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1 -0.00093 L 0.21042 0.15278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F8B9880-D6E4-5E6E-A681-01CDAFA687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4" r="9091" b="48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>
                <a:solidFill>
                  <a:srgbClr val="000000"/>
                </a:solidFill>
              </a:rPr>
              <a:t>System Model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כותרת 1">
            <a:extLst>
              <a:ext uri="{FF2B5EF4-FFF2-40B4-BE49-F238E27FC236}">
                <a16:creationId xmlns:a16="http://schemas.microsoft.com/office/drawing/2014/main" id="{605E70EC-EF15-53E5-2B35-7EFA77EA7954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6066816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algn="l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Putting All Together</a:t>
            </a:r>
          </a:p>
        </p:txBody>
      </p:sp>
    </p:spTree>
    <p:extLst>
      <p:ext uri="{BB962C8B-B14F-4D97-AF65-F5344CB8AC3E}">
        <p14:creationId xmlns:p14="http://schemas.microsoft.com/office/powerpoint/2010/main" val="178763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1143" y="634675"/>
            <a:ext cx="9671134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System Architecture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AAD603C-8887-796D-5C79-8D55223D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53" y="1871452"/>
            <a:ext cx="5096277" cy="42746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433EBE-F539-53E5-59AF-1AC2849B5223}"/>
              </a:ext>
            </a:extLst>
          </p:cNvPr>
          <p:cNvSpPr txBox="1"/>
          <p:nvPr/>
        </p:nvSpPr>
        <p:spPr>
          <a:xfrm>
            <a:off x="836857" y="1871452"/>
            <a:ext cx="550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Each edge user comprised with an Encoder-Quantizer-Decoder structure.</a:t>
            </a:r>
            <a:endParaRPr lang="en-I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EED216-A36E-05E9-5690-341E54EEFF53}"/>
              </a:ext>
            </a:extLst>
          </p:cNvPr>
          <p:cNvSpPr txBox="1"/>
          <p:nvPr/>
        </p:nvSpPr>
        <p:spPr>
          <a:xfrm>
            <a:off x="911500" y="2593853"/>
            <a:ext cx="550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Encoder and Quantizer is shared among all the edge users.</a:t>
            </a:r>
            <a:endParaRPr lang="en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2F4DB5-176C-68C3-9A3D-07C6F00172EC}"/>
              </a:ext>
            </a:extLst>
          </p:cNvPr>
          <p:cNvSpPr txBox="1"/>
          <p:nvPr/>
        </p:nvSpPr>
        <p:spPr>
          <a:xfrm>
            <a:off x="911499" y="3295140"/>
            <a:ext cx="550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decoders are diverse.</a:t>
            </a:r>
            <a:endParaRPr lang="en-IL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29E94B-F081-B8E5-EE3B-DD800FE55ABB}"/>
              </a:ext>
            </a:extLst>
          </p:cNvPr>
          <p:cNvSpPr txBox="1"/>
          <p:nvPr/>
        </p:nvSpPr>
        <p:spPr>
          <a:xfrm>
            <a:off x="911496" y="3970886"/>
            <a:ext cx="550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Each edge user can infer locally.</a:t>
            </a:r>
            <a:endParaRPr lang="en-I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BBA3FE-AD81-954D-1190-2E5006AF2AB1}"/>
              </a:ext>
            </a:extLst>
          </p:cNvPr>
          <p:cNvSpPr txBox="1"/>
          <p:nvPr/>
        </p:nvSpPr>
        <p:spPr>
          <a:xfrm>
            <a:off x="911497" y="4583596"/>
            <a:ext cx="550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inferring user can collaborate with accessible neighbor devices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1838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141" y="620235"/>
            <a:ext cx="7148674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System Architecture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433EBE-F539-53E5-59AF-1AC2849B5223}"/>
                  </a:ext>
                </a:extLst>
              </p:cNvPr>
              <p:cNvSpPr txBox="1"/>
              <p:nvPr/>
            </p:nvSpPr>
            <p:spPr>
              <a:xfrm>
                <a:off x="911502" y="1871452"/>
                <a:ext cx="5505855" cy="397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L" dirty="0"/>
                  <a:t> observed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an input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L" dirty="0"/>
                  <a:t>.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433EBE-F539-53E5-59AF-1AC2849B5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02" y="1871452"/>
                <a:ext cx="5505855" cy="397929"/>
              </a:xfrm>
              <a:prstGeom prst="rect">
                <a:avLst/>
              </a:prstGeom>
              <a:blipFill>
                <a:blip r:embed="rId3"/>
                <a:stretch>
                  <a:fillRect l="-922" t="-6250" b="-187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AF271E-3AFF-E84B-A13C-F34701362729}"/>
                  </a:ext>
                </a:extLst>
              </p:cNvPr>
              <p:cNvSpPr txBox="1"/>
              <p:nvPr/>
            </p:nvSpPr>
            <p:spPr>
              <a:xfrm>
                <a:off x="911502" y="2441585"/>
                <a:ext cx="5505855" cy="674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If user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L" dirty="0"/>
                  <a:t> has access to the real input data, </a:t>
                </a:r>
              </a:p>
              <a:p>
                <a:r>
                  <a:rPr lang="en-IL" dirty="0"/>
                  <a:t>     why inferring with the quantized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L" dirty="0"/>
                  <a:t>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AF271E-3AFF-E84B-A13C-F3470136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02" y="2441585"/>
                <a:ext cx="5505855" cy="674928"/>
              </a:xfrm>
              <a:prstGeom prst="rect">
                <a:avLst/>
              </a:prstGeom>
              <a:blipFill>
                <a:blip r:embed="rId4"/>
                <a:stretch>
                  <a:fillRect l="-922" t="-3704" b="-111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B0FB86-8DE0-7283-5E6D-C5237C79A5BE}"/>
              </a:ext>
            </a:extLst>
          </p:cNvPr>
          <p:cNvSpPr txBox="1"/>
          <p:nvPr/>
        </p:nvSpPr>
        <p:spPr>
          <a:xfrm>
            <a:off x="911502" y="3204513"/>
            <a:ext cx="550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Each user will have 2 different decoders</a:t>
            </a:r>
            <a:endParaRPr lang="en-IL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FD4739A8-A95C-5BE3-C359-D5B2213325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1" r="769" b="2076"/>
          <a:stretch/>
        </p:blipFill>
        <p:spPr>
          <a:xfrm>
            <a:off x="6252391" y="669949"/>
            <a:ext cx="5412070" cy="56376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73E0137-2707-3845-535B-11B068DB4938}"/>
              </a:ext>
            </a:extLst>
          </p:cNvPr>
          <p:cNvSpPr/>
          <p:nvPr/>
        </p:nvSpPr>
        <p:spPr>
          <a:xfrm>
            <a:off x="6839388" y="1740724"/>
            <a:ext cx="686827" cy="5286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07266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2" grpId="0"/>
      <p:bldP spid="13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45" y="625114"/>
            <a:ext cx="7148674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Discussion - Edge Ensembles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20A05327-9A69-45FD-34CB-79A9B8021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733478"/>
              </p:ext>
            </p:extLst>
          </p:nvPr>
        </p:nvGraphicFramePr>
        <p:xfrm>
          <a:off x="3386667" y="2124730"/>
          <a:ext cx="5418666" cy="3927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518958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68096580"/>
                    </a:ext>
                  </a:extLst>
                </a:gridCol>
              </a:tblGrid>
              <a:tr h="54462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L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L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009783"/>
                  </a:ext>
                </a:extLst>
              </a:tr>
              <a:tr h="5990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L" dirty="0"/>
                        <a:t>Local Inference. No central server is needed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L" dirty="0">
                          <a:solidFill>
                            <a:schemeClr val="tx1"/>
                          </a:solidFill>
                        </a:rPr>
                        <a:t>Compact network – single user accuracy is limited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044392"/>
                  </a:ext>
                </a:extLst>
              </a:tr>
              <a:tr h="5990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L" dirty="0"/>
                        <a:t>Can operate over rate limited channels in limited connectivity environments.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IL" dirty="0">
                          <a:solidFill>
                            <a:schemeClr val="tx1"/>
                          </a:solidFill>
                        </a:rPr>
                        <a:t>haring features with other devices – privacy issues</a:t>
                      </a:r>
                    </a:p>
                    <a:p>
                      <a:pPr marL="0" algn="l" defTabSz="914400" rtl="0" eaLnBrk="1" latinLnBrk="0" hangingPunct="1"/>
                      <a:endParaRPr lang="en-IL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538473"/>
                  </a:ext>
                </a:extLst>
              </a:tr>
              <a:tr h="5990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L" dirty="0"/>
                        <a:t>Low Latency Inference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dirty="0">
                          <a:solidFill>
                            <a:schemeClr val="tx1"/>
                          </a:solidFill>
                        </a:rPr>
                        <a:t>Bad users can harm accuracy</a:t>
                      </a:r>
                    </a:p>
                    <a:p>
                      <a:pPr marL="0" algn="l" defTabSz="914400" rtl="0" eaLnBrk="1" latinLnBrk="0" hangingPunct="1"/>
                      <a:endParaRPr lang="en-IL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075964"/>
                  </a:ext>
                </a:extLst>
              </a:tr>
              <a:tr h="5990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L" dirty="0"/>
                        <a:t>Adaptive Accuracy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dirty="0">
                          <a:solidFill>
                            <a:schemeClr val="tx1"/>
                          </a:solidFill>
                        </a:rPr>
                        <a:t>Without connectivity – low accuracy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214852"/>
                  </a:ext>
                </a:extLst>
              </a:tr>
            </a:tbl>
          </a:graphicData>
        </a:graphic>
      </p:graphicFrame>
      <p:pic>
        <p:nvPicPr>
          <p:cNvPr id="16" name="Graphic 15" descr="Thumbs up sign outline">
            <a:extLst>
              <a:ext uri="{FF2B5EF4-FFF2-40B4-BE49-F238E27FC236}">
                <a16:creationId xmlns:a16="http://schemas.microsoft.com/office/drawing/2014/main" id="{05200A9C-3F9C-37D2-A0C2-6C6C428E1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8774" y="2094434"/>
            <a:ext cx="553597" cy="553597"/>
          </a:xfrm>
          <a:prstGeom prst="rect">
            <a:avLst/>
          </a:prstGeom>
        </p:spPr>
      </p:pic>
      <p:pic>
        <p:nvPicPr>
          <p:cNvPr id="20" name="Graphic 19" descr="Thumbs Down outline">
            <a:extLst>
              <a:ext uri="{FF2B5EF4-FFF2-40B4-BE49-F238E27FC236}">
                <a16:creationId xmlns:a16="http://schemas.microsoft.com/office/drawing/2014/main" id="{B4CBCE01-9EB6-4F8F-0757-18CA2BA67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2959" y="2086172"/>
            <a:ext cx="622452" cy="6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0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80" y="620235"/>
            <a:ext cx="4236865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Latency Analysis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B0FB86-8DE0-7283-5E6D-C5237C79A5BE}"/>
                  </a:ext>
                </a:extLst>
              </p:cNvPr>
              <p:cNvSpPr txBox="1"/>
              <p:nvPr/>
            </p:nvSpPr>
            <p:spPr>
              <a:xfrm>
                <a:off x="789188" y="1724807"/>
                <a:ext cx="8138714" cy="1585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b="0" dirty="0"/>
                  <a:t>Denote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IL" dirty="0"/>
                  <a:t> as the total delay between the users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and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L" dirty="0"/>
                  <a:t>, comprised with:</a:t>
                </a:r>
              </a:p>
              <a:p>
                <a:r>
                  <a:rPr lang="en-IL" dirty="0"/>
                  <a:t>    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L" dirty="0"/>
                  <a:t> - duration to convey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L" dirty="0"/>
                  <a:t> from 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user</a:t>
                </a:r>
                <a:r>
                  <a:rPr lang="en-IL" dirty="0"/>
                  <a:t> </a:t>
                </a:r>
                <a14:m>
                  <m:oMath xmlns:m="http://schemas.openxmlformats.org/officeDocument/2006/math">
                    <m:r>
                      <a:rPr lang="en-IL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L" dirty="0"/>
                  <a:t>.</a:t>
                </a:r>
              </a:p>
              <a:p>
                <a:r>
                  <a:rPr lang="en-IL" dirty="0"/>
                  <a:t>    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L" dirty="0"/>
                  <a:t> - duration to convey the result back to 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user</a:t>
                </a:r>
                <a:r>
                  <a:rPr lang="en-IL" dirty="0"/>
                  <a:t> </a:t>
                </a:r>
                <a14:m>
                  <m:oMath xmlns:m="http://schemas.openxmlformats.org/officeDocument/2006/math">
                    <m:r>
                      <a:rPr lang="en-IL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L" dirty="0"/>
                  <a:t> (negligible).</a:t>
                </a:r>
              </a:p>
              <a:p>
                <a:r>
                  <a:rPr lang="en-IL" dirty="0"/>
                  <a:t>    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L" dirty="0"/>
                  <a:t> - </a:t>
                </a:r>
                <a:r>
                  <a:rPr lang="en-US" dirty="0"/>
                  <a:t>computational time required by user </a:t>
                </a:r>
                <a14:m>
                  <m:oMath xmlns:m="http://schemas.openxmlformats.org/officeDocument/2006/math">
                    <m:r>
                      <a:rPr lang="en-IL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L" dirty="0"/>
                  <a:t>.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B0FB86-8DE0-7283-5E6D-C5237C79A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88" y="1724807"/>
                <a:ext cx="8138714" cy="1585690"/>
              </a:xfrm>
              <a:prstGeom prst="rect">
                <a:avLst/>
              </a:prstGeom>
              <a:blipFill>
                <a:blip r:embed="rId3"/>
                <a:stretch>
                  <a:fillRect l="-3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825BC0-5AC7-4F1E-F179-56BD5BD1D321}"/>
                  </a:ext>
                </a:extLst>
              </p:cNvPr>
              <p:cNvSpPr txBox="1"/>
              <p:nvPr/>
            </p:nvSpPr>
            <p:spPr>
              <a:xfrm>
                <a:off x="789188" y="3100119"/>
                <a:ext cx="7901354" cy="420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IL" dirty="0"/>
                  <a:t> - represent whether the link between the users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and </a:t>
                </a:r>
                <a14:m>
                  <m:oMath xmlns:m="http://schemas.openxmlformats.org/officeDocument/2006/math">
                    <m:r>
                      <a:rPr lang="en-IL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L" dirty="0"/>
                  <a:t> is active (1) or not (0).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825BC0-5AC7-4F1E-F179-56BD5BD1D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88" y="3100119"/>
                <a:ext cx="7901354" cy="420756"/>
              </a:xfrm>
              <a:prstGeom prst="rect">
                <a:avLst/>
              </a:prstGeom>
              <a:blipFill>
                <a:blip r:embed="rId4"/>
                <a:stretch>
                  <a:fillRect l="-481" t="-2941" b="-1470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81292-3B18-D62E-A8A7-34AA7D268E51}"/>
                  </a:ext>
                </a:extLst>
              </p:cNvPr>
              <p:cNvSpPr txBox="1"/>
              <p:nvPr/>
            </p:nvSpPr>
            <p:spPr>
              <a:xfrm>
                <a:off x="789188" y="4143392"/>
                <a:ext cx="7901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- represents the </a:t>
                </a:r>
                <a:r>
                  <a:rPr lang="en-US" dirty="0"/>
                  <a:t>number of bits which needed to express the compressed input.</a:t>
                </a:r>
                <a:endParaRPr lang="en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381292-3B18-D62E-A8A7-34AA7D268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88" y="4143392"/>
                <a:ext cx="7901354" cy="369332"/>
              </a:xfrm>
              <a:prstGeom prst="rect">
                <a:avLst/>
              </a:prstGeom>
              <a:blipFill>
                <a:blip r:embed="rId5"/>
                <a:stretch>
                  <a:fillRect l="-481" t="-6667" b="-2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4E8064-05C4-2C11-98EA-25DBE52BF8E3}"/>
                  </a:ext>
                </a:extLst>
              </p:cNvPr>
              <p:cNvSpPr txBox="1"/>
              <p:nvPr/>
            </p:nvSpPr>
            <p:spPr>
              <a:xfrm>
                <a:off x="789188" y="3676001"/>
                <a:ext cx="8329917" cy="420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IL" dirty="0"/>
                  <a:t> - represent the channel capacity between the users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and </a:t>
                </a:r>
                <a14:m>
                  <m:oMath xmlns:m="http://schemas.openxmlformats.org/officeDocument/2006/math">
                    <m:r>
                      <a:rPr lang="en-IL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4E8064-05C4-2C11-98EA-25DBE52BF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88" y="3676001"/>
                <a:ext cx="8329917" cy="420756"/>
              </a:xfrm>
              <a:prstGeom prst="rect">
                <a:avLst/>
              </a:prstGeom>
              <a:blipFill>
                <a:blip r:embed="rId6"/>
                <a:stretch>
                  <a:fillRect l="-456" b="-176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797EF-AF69-31FF-5B71-0B06A13E31CF}"/>
                  </a:ext>
                </a:extLst>
              </p:cNvPr>
              <p:cNvSpPr txBox="1"/>
              <p:nvPr/>
            </p:nvSpPr>
            <p:spPr>
              <a:xfrm>
                <a:off x="789188" y="4738924"/>
                <a:ext cx="8775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 For K users, the overall delay at time instance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induced by this algorithm is the RV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1797EF-AF69-31FF-5B71-0B06A13E3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88" y="4738924"/>
                <a:ext cx="8775394" cy="369332"/>
              </a:xfrm>
              <a:prstGeom prst="rect">
                <a:avLst/>
              </a:prstGeom>
              <a:blipFill>
                <a:blip r:embed="rId7"/>
                <a:stretch>
                  <a:fillRect l="-433" t="-3226" b="-225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4AD952-A62B-A40C-EA7B-BE8510A84C8A}"/>
                  </a:ext>
                </a:extLst>
              </p:cNvPr>
              <p:cNvSpPr txBox="1"/>
              <p:nvPr/>
            </p:nvSpPr>
            <p:spPr>
              <a:xfrm>
                <a:off x="1977932" y="5116812"/>
                <a:ext cx="7901354" cy="745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4AD952-A62B-A40C-EA7B-BE8510A84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932" y="5116812"/>
                <a:ext cx="7901354" cy="745589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C3EE48-D95A-4FAF-2969-156702C31F13}"/>
                  </a:ext>
                </a:extLst>
              </p:cNvPr>
              <p:cNvSpPr txBox="1"/>
              <p:nvPr/>
            </p:nvSpPr>
            <p:spPr>
              <a:xfrm>
                <a:off x="8501824" y="4067163"/>
                <a:ext cx="2684585" cy="568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C3EE48-D95A-4FAF-2969-156702C3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24" y="4067163"/>
                <a:ext cx="2684585" cy="568682"/>
              </a:xfrm>
              <a:prstGeom prst="rect">
                <a:avLst/>
              </a:prstGeom>
              <a:blipFill>
                <a:blip r:embed="rId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301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14" grpId="0"/>
      <p:bldP spid="16" grpId="0"/>
      <p:bldP spid="19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38747"/>
            <a:ext cx="3034740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background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5863995B-3F95-8906-B1B8-1D24321AD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164" y="1893276"/>
            <a:ext cx="10329671" cy="3862971"/>
          </a:xfrm>
        </p:spPr>
        <p:txBody>
          <a:bodyPr>
            <a:normAutofit/>
          </a:bodyPr>
          <a:lstStyle/>
          <a:p>
            <a:pPr algn="l">
              <a:lnSpc>
                <a:spcPts val="2700"/>
              </a:lnSpc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</a:rPr>
              <a:t>•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2400" dirty="0"/>
              <a:t>Deep neural networks (DNNs) provide unprecedented performance in various fields.</a:t>
            </a:r>
          </a:p>
          <a:p>
            <a:pPr algn="l">
              <a:lnSpc>
                <a:spcPts val="2700"/>
              </a:lnSpc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800" dirty="0">
                <a:solidFill>
                  <a:srgbClr val="FFFFFF"/>
                </a:solidFill>
                <a:latin typeface="Agency FB" panose="020B0503020202020204" pitchFamily="34" charset="0"/>
              </a:rPr>
              <a:t>•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H</a:t>
            </a:r>
            <a:r>
              <a:rPr lang="en-US" sz="2400" dirty="0"/>
              <a:t>ighly-parameterized models</a:t>
            </a:r>
            <a:endParaRPr lang="en-US" sz="2800" dirty="0"/>
          </a:p>
          <a:p>
            <a:pPr algn="l">
              <a:lnSpc>
                <a:spcPts val="2700"/>
              </a:lnSpc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FFFFFF"/>
                </a:solidFill>
                <a:latin typeface="Agency FB" panose="020B0503020202020204" pitchFamily="34" charset="0"/>
              </a:rPr>
              <a:t>•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/>
              <a:t>Massive amounts of data</a:t>
            </a:r>
            <a:endParaRPr lang="en-US" sz="2800" dirty="0"/>
          </a:p>
          <a:p>
            <a:pPr algn="l">
              <a:lnSpc>
                <a:spcPts val="2700"/>
              </a:lnSpc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rgbClr val="FFFFFF"/>
                </a:solidFill>
                <a:latin typeface="Agency FB" panose="020B0503020202020204" pitchFamily="34" charset="0"/>
              </a:rPr>
              <a:t>•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L</a:t>
            </a:r>
            <a:r>
              <a:rPr lang="en-US" sz="2400" dirty="0"/>
              <a:t>arge scale computer servers</a:t>
            </a:r>
            <a:endParaRPr lang="en-US" sz="2800" dirty="0"/>
          </a:p>
          <a:p>
            <a:pPr algn="l">
              <a:lnSpc>
                <a:spcPts val="2700"/>
              </a:lnSpc>
              <a:buSzPct val="75000"/>
              <a:buFont typeface="Wingdings" panose="05000000000000000000" pitchFamily="2" charset="2"/>
              <a:buChar char="Ø"/>
              <a:defRPr/>
            </a:pPr>
            <a:endParaRPr lang="he-IL" dirty="0">
              <a:solidFill>
                <a:srgbClr val="FFFFFF"/>
              </a:solidFill>
            </a:endParaRPr>
          </a:p>
          <a:p>
            <a:pPr algn="l"/>
            <a:endParaRPr lang="he-IL" dirty="0">
              <a:solidFill>
                <a:srgbClr val="FFFFFF"/>
              </a:solidFill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424931BD-6044-D661-FBF4-D5DF263E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803" y="2484311"/>
            <a:ext cx="6234767" cy="376053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279633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80" y="620235"/>
            <a:ext cx="4236865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Latency Analysis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69D7B-4D7A-5AA4-E9EF-245582ADDC8D}"/>
                  </a:ext>
                </a:extLst>
              </p:cNvPr>
              <p:cNvSpPr txBox="1"/>
              <p:nvPr/>
            </p:nvSpPr>
            <p:spPr>
              <a:xfrm>
                <a:off x="892419" y="1775379"/>
                <a:ext cx="10677901" cy="1045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2000" b="1" dirty="0"/>
                  <a:t>Theorem: </a:t>
                </a:r>
                <a14:m>
                  <m:oMath xmlns:m="http://schemas.openxmlformats.org/officeDocument/2006/math"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𝑊h𝑒𝑛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𝑐𝑜𝑚𝑚𝑢𝑛𝑖𝑐𝑎𝑡𝑖𝑜𝑛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𝑙𝑖𝑛𝑘𝑠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𝑅𝑉𝑠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L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L" sz="16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IL" sz="16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L" sz="1600" i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𝑐h𝑎𝑛𝑛𝑒𝑙𝑠</m:t>
                    </m:r>
                    <m:r>
                      <a:rPr lang="en-IL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𝑐𝑎𝑝𝑎𝑐𝑖𝑡𝑦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L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𝑐𝑜𝑛𝑑𝑖𝑡𝑖𝑜𝑛𝑎𝑙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𝑐𝑜𝑚𝑢𝑙𝑎𝑡𝑖𝑣𝑒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unc>
                        <m:func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&gt;0 ,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𝑜𝑣𝑒𝑟𝑎𝑙𝑙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𝑅𝑉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𝑠𝑎𝑡𝑖𝑠𝑓𝑖𝑒𝑠</m:t>
                      </m:r>
                      <m:r>
                        <a:rPr lang="en-IL" sz="1600" i="1" dirty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IL" sz="16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69D7B-4D7A-5AA4-E9EF-245582ADD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19" y="1775379"/>
                <a:ext cx="10677901" cy="1045543"/>
              </a:xfrm>
              <a:prstGeom prst="rect">
                <a:avLst/>
              </a:prstGeom>
              <a:blipFill>
                <a:blip r:embed="rId3"/>
                <a:stretch>
                  <a:fillRect l="-594" t="-4762" b="-35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6DA28-9913-F4E9-0B72-6603FB93749E}"/>
                  </a:ext>
                </a:extLst>
              </p:cNvPr>
              <p:cNvSpPr txBox="1"/>
              <p:nvPr/>
            </p:nvSpPr>
            <p:spPr>
              <a:xfrm>
                <a:off x="1534510" y="3428997"/>
                <a:ext cx="8923283" cy="134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0                                                                                                  , 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nary>
                                    <m:naryPr>
                                      <m:chr m:val="∏"/>
                                      <m:limLoc m:val="subSup"/>
                                      <m:supHide m:val="on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9"/>
                                            </m:r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he-IL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𝜖</m:t>
                                                  </m:r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  <m:r>
                                                        <a:rPr lang="en-US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d>
                                      <m:nary>
                                        <m:naryPr>
                                          <m:chr m:val="∏"/>
                                          <m:limLoc m:val="subSup"/>
                                          <m:sup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eqArr>
                                            <m:eqArr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9"/>
                                                </m:r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≠</m:t>
                                              </m:r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≤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e>
                                          </m:eqAr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         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nary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6DA28-9913-F4E9-0B72-6603FB937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10" y="3428997"/>
                <a:ext cx="8923283" cy="1340880"/>
              </a:xfrm>
              <a:prstGeom prst="rect">
                <a:avLst/>
              </a:prstGeom>
              <a:blipFill>
                <a:blip r:embed="rId4"/>
                <a:stretch>
                  <a:fillRect t="-36449" b="-869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303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80" y="530006"/>
            <a:ext cx="4236865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Latency Analysis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63257867-6E35-880C-6DB6-1A48FB000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021" y="1584688"/>
            <a:ext cx="6052897" cy="48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04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E20072-83DE-5B1B-2473-B8B13F50F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3187895"/>
            <a:ext cx="4624532" cy="347090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Experimental results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A19823-BC15-7E34-A8B4-1684289EC0A5}"/>
              </a:ext>
            </a:extLst>
          </p:cNvPr>
          <p:cNvSpPr txBox="1"/>
          <p:nvPr/>
        </p:nvSpPr>
        <p:spPr>
          <a:xfrm>
            <a:off x="1024129" y="2340864"/>
            <a:ext cx="3791711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Model: MobileNetV2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Dataset: CIFAR10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Diversity: Gaussian Noise to Weights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Quantization: 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E8784-A1D0-9300-2F83-5E94C17F6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-48137"/>
            <a:ext cx="4624531" cy="34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84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Experimental results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A19823-BC15-7E34-A8B4-1684289EC0A5}"/>
              </a:ext>
            </a:extLst>
          </p:cNvPr>
          <p:cNvSpPr txBox="1"/>
          <p:nvPr/>
        </p:nvSpPr>
        <p:spPr>
          <a:xfrm>
            <a:off x="1024129" y="2286000"/>
            <a:ext cx="3791711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Model: MobileNetV2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Dataset: CIFAR100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Architecture: Inferring user use quantized decoder – V.1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Diversity: Gaussian Noise to Weights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47350B4-D4EB-23D2-9415-EE629A3A4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69" y="826324"/>
            <a:ext cx="5843816" cy="50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3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Experimental results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A19823-BC15-7E34-A8B4-1684289EC0A5}"/>
              </a:ext>
            </a:extLst>
          </p:cNvPr>
          <p:cNvSpPr txBox="1"/>
          <p:nvPr/>
        </p:nvSpPr>
        <p:spPr>
          <a:xfrm>
            <a:off x="1024129" y="2286000"/>
            <a:ext cx="3791711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Model: MobileNetV2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Dataset: CIFAR100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Architecture: Inferring user use quantized decoder – V.1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Diversity: Bagging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89A485C-D65F-5290-866C-FD1CA2A5F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45" y="844986"/>
            <a:ext cx="5885882" cy="501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05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Experimental results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A19823-BC15-7E34-A8B4-1684289EC0A5}"/>
              </a:ext>
            </a:extLst>
          </p:cNvPr>
          <p:cNvSpPr txBox="1"/>
          <p:nvPr/>
        </p:nvSpPr>
        <p:spPr>
          <a:xfrm>
            <a:off x="1024129" y="2286000"/>
            <a:ext cx="3791711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Model: MobileNetV2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Dataset: CIFAR100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Architecture: Inferring user use un-quantized decoder - V.2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Diversity: Gaussian Noise to Weights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F9F1D2D-2783-F873-9064-A673D8E3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76" y="826324"/>
            <a:ext cx="5932537" cy="50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26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Experimental results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A19823-BC15-7E34-A8B4-1684289EC0A5}"/>
              </a:ext>
            </a:extLst>
          </p:cNvPr>
          <p:cNvSpPr txBox="1"/>
          <p:nvPr/>
        </p:nvSpPr>
        <p:spPr>
          <a:xfrm>
            <a:off x="1024129" y="2286000"/>
            <a:ext cx="3791711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Model: MobileNetV2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Dataset: ImageWoof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Architecture: Inferring user use un-quantized decoder - V.2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Diversity: Gaussian Noise to Weights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FDC17A5-2FE2-2B6F-A5B7-40FBD1A7B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52" y="826324"/>
            <a:ext cx="5885882" cy="5008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565615-1863-8297-3C1A-AF52026E424E}"/>
              </a:ext>
            </a:extLst>
          </p:cNvPr>
          <p:cNvSpPr txBox="1"/>
          <p:nvPr/>
        </p:nvSpPr>
        <p:spPr>
          <a:xfrm>
            <a:off x="233047" y="4251960"/>
            <a:ext cx="41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bg1"/>
                </a:solidFill>
              </a:rPr>
              <a:t>ImageWoof – High resulotion images</a:t>
            </a:r>
          </a:p>
        </p:txBody>
      </p:sp>
      <p:pic>
        <p:nvPicPr>
          <p:cNvPr id="7" name="Picture 6" descr="A dog sitting in a grassy field&#10;&#10;Description automatically generated with medium confidence">
            <a:extLst>
              <a:ext uri="{FF2B5EF4-FFF2-40B4-BE49-F238E27FC236}">
                <a16:creationId xmlns:a16="http://schemas.microsoft.com/office/drawing/2014/main" id="{91095893-F576-FB31-C3EF-00B2EB69D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84" y="4690765"/>
            <a:ext cx="2897390" cy="19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06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887" y="1900721"/>
            <a:ext cx="4528226" cy="1790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Thanks!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E58928E-7584-BBB3-643B-CDBEACC1771A}"/>
              </a:ext>
            </a:extLst>
          </p:cNvPr>
          <p:cNvSpPr/>
          <p:nvPr/>
        </p:nvSpPr>
        <p:spPr>
          <a:xfrm>
            <a:off x="560438" y="826324"/>
            <a:ext cx="924233" cy="1286796"/>
          </a:xfrm>
          <a:prstGeom prst="rect">
            <a:avLst/>
          </a:prstGeom>
          <a:solidFill>
            <a:srgbClr val="1CA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250AA-2EFA-1259-AA02-30D2AEDC42A2}"/>
              </a:ext>
            </a:extLst>
          </p:cNvPr>
          <p:cNvSpPr txBox="1"/>
          <p:nvPr/>
        </p:nvSpPr>
        <p:spPr>
          <a:xfrm>
            <a:off x="5033479" y="3691421"/>
            <a:ext cx="213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7030A0"/>
                </a:solidFill>
              </a:rPr>
              <a:t>Our </a:t>
            </a:r>
            <a:r>
              <a:rPr lang="en-IL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IL" dirty="0">
                <a:solidFill>
                  <a:srgbClr val="7030A0"/>
                </a:solidFill>
              </a:rPr>
              <a:t> on ArXiv!</a:t>
            </a:r>
          </a:p>
        </p:txBody>
      </p:sp>
    </p:spTree>
    <p:extLst>
      <p:ext uri="{BB962C8B-B14F-4D97-AF65-F5344CB8AC3E}">
        <p14:creationId xmlns:p14="http://schemas.microsoft.com/office/powerpoint/2010/main" val="1132531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55" y="625519"/>
            <a:ext cx="3308750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Motivation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8A6D7C-7A86-4CA8-86F0-BDA8B9221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28" y="1857071"/>
            <a:ext cx="5887589" cy="1590095"/>
          </a:xfrm>
        </p:spPr>
        <p:txBody>
          <a:bodyPr>
            <a:normAutofit/>
          </a:bodyPr>
          <a:lstStyle/>
          <a:p>
            <a:pPr algn="l" rtl="0"/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</a:rPr>
              <a:t>•</a:t>
            </a:r>
            <a:r>
              <a:rPr lang="en-US" dirty="0">
                <a:solidFill>
                  <a:srgbClr val="FFFFFF"/>
                </a:solidFill>
              </a:rPr>
              <a:t> Why not using a big powerful cloud with</a:t>
            </a:r>
          </a:p>
          <a:p>
            <a:pPr algn="l" rtl="0"/>
            <a:r>
              <a:rPr lang="en-US" dirty="0">
                <a:solidFill>
                  <a:srgbClr val="FFFFFF"/>
                </a:solidFill>
              </a:rPr>
              <a:t>   enormous computational resources? </a:t>
            </a:r>
            <a:endParaRPr lang="he-IL" dirty="0">
              <a:solidFill>
                <a:srgbClr val="FFFFFF"/>
              </a:solidFill>
            </a:endParaRPr>
          </a:p>
          <a:p>
            <a:pPr algn="l"/>
            <a:endParaRPr lang="he-IL" dirty="0">
              <a:solidFill>
                <a:srgbClr val="FFFFFF"/>
              </a:solidFill>
            </a:endParaRPr>
          </a:p>
        </p:txBody>
      </p:sp>
      <p:pic>
        <p:nvPicPr>
          <p:cNvPr id="9" name="תמונה 8" descr="תמונה שמכילה טקסט, גרפיקה וקטורית&#10;&#10;התיאור נוצר באופן אוטומטי">
            <a:extLst>
              <a:ext uri="{FF2B5EF4-FFF2-40B4-BE49-F238E27FC236}">
                <a16:creationId xmlns:a16="http://schemas.microsoft.com/office/drawing/2014/main" id="{48344906-7346-4169-B7FB-AE003A1B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28" y="2028173"/>
            <a:ext cx="4924163" cy="4058104"/>
          </a:xfrm>
          <a:prstGeom prst="rect">
            <a:avLst/>
          </a:prstGeom>
        </p:spPr>
      </p:pic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9489EB24-E840-9127-2BF8-5F63A076D8E7}"/>
              </a:ext>
            </a:extLst>
          </p:cNvPr>
          <p:cNvSpPr txBox="1">
            <a:spLocks/>
          </p:cNvSpPr>
          <p:nvPr/>
        </p:nvSpPr>
        <p:spPr>
          <a:xfrm>
            <a:off x="1176499" y="2932688"/>
            <a:ext cx="4545875" cy="149961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>
                <a:solidFill>
                  <a:srgbClr val="FFFFFF"/>
                </a:solidFill>
              </a:rPr>
              <a:t>- Privacy</a:t>
            </a:r>
          </a:p>
          <a:p>
            <a:pPr algn="l" rtl="0"/>
            <a:r>
              <a:rPr lang="en-US" dirty="0">
                <a:solidFill>
                  <a:srgbClr val="FFFFFF"/>
                </a:solidFill>
              </a:rPr>
              <a:t>- Data gathered on the edge</a:t>
            </a:r>
          </a:p>
          <a:p>
            <a:pPr algn="l" rtl="0"/>
            <a:r>
              <a:rPr lang="en-US" dirty="0">
                <a:solidFill>
                  <a:srgbClr val="FFFFFF"/>
                </a:solidFill>
              </a:rPr>
              <a:t>- Latency</a:t>
            </a:r>
            <a:endParaRPr lang="he-IL" dirty="0">
              <a:solidFill>
                <a:srgbClr val="FFFFFF"/>
              </a:solidFill>
            </a:endParaRPr>
          </a:p>
          <a:p>
            <a:pPr algn="l"/>
            <a:endParaRPr lang="he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41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2"/>
            <a:ext cx="3566407" cy="37940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rtl="0"/>
            <a:r>
              <a:rPr lang="en-US" sz="40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Let’s take it to the edge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5557" y="4593863"/>
            <a:ext cx="2926080" cy="0"/>
          </a:xfrm>
          <a:prstGeom prst="line">
            <a:avLst/>
          </a:prstGeom>
          <a:ln w="19050">
            <a:solidFill>
              <a:srgbClr val="1E7E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outdoor, sky, water, mountain&#10;&#10;Description automatically generated">
            <a:extLst>
              <a:ext uri="{FF2B5EF4-FFF2-40B4-BE49-F238E27FC236}">
                <a16:creationId xmlns:a16="http://schemas.microsoft.com/office/drawing/2014/main" id="{43DB8B72-8117-1D92-CB9C-C2AEEEC44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3"/>
          <a:stretch/>
        </p:blipFill>
        <p:spPr>
          <a:xfrm>
            <a:off x="4658258" y="975"/>
            <a:ext cx="753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3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8" y="665402"/>
            <a:ext cx="3308750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Outline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8A6D7C-7A86-4CA8-86F0-BDA8B9221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768" y="1680640"/>
            <a:ext cx="5887589" cy="4525068"/>
          </a:xfrm>
        </p:spPr>
        <p:txBody>
          <a:bodyPr>
            <a:normAutofit/>
          </a:bodyPr>
          <a:lstStyle/>
          <a:p>
            <a:pPr algn="l" rtl="0"/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</a:rPr>
              <a:t>•</a:t>
            </a:r>
            <a:r>
              <a:rPr lang="en-US" dirty="0">
                <a:solidFill>
                  <a:srgbClr val="FFFFFF"/>
                </a:solidFill>
              </a:rPr>
              <a:t> Edge Computing</a:t>
            </a:r>
          </a:p>
          <a:p>
            <a:pPr algn="l" rtl="0"/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</a:rPr>
              <a:t>•</a:t>
            </a:r>
            <a:r>
              <a:rPr lang="en-US" dirty="0">
                <a:solidFill>
                  <a:srgbClr val="FFFFFF"/>
                </a:solidFill>
              </a:rPr>
              <a:t> System Model</a:t>
            </a:r>
          </a:p>
          <a:p>
            <a:pPr algn="l" rtl="0"/>
            <a:r>
              <a:rPr lang="en-US" dirty="0">
                <a:solidFill>
                  <a:srgbClr val="FFFFFF"/>
                </a:solidFill>
              </a:rPr>
              <a:t>   - Requirements</a:t>
            </a:r>
          </a:p>
          <a:p>
            <a:pPr algn="l" rtl="0"/>
            <a:r>
              <a:rPr lang="en-US" dirty="0">
                <a:solidFill>
                  <a:srgbClr val="FFFFFF"/>
                </a:solidFill>
              </a:rPr>
              <a:t>   - Limitations</a:t>
            </a:r>
          </a:p>
          <a:p>
            <a:pPr algn="l" rtl="0"/>
            <a:r>
              <a:rPr lang="en-US" dirty="0">
                <a:solidFill>
                  <a:srgbClr val="FFFFFF"/>
                </a:solidFill>
              </a:rPr>
              <a:t>   - VQ-VAE</a:t>
            </a:r>
          </a:p>
          <a:p>
            <a:pPr marL="0" indent="0" algn="l" rtl="0">
              <a:buNone/>
            </a:pPr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</a:rPr>
              <a:t>•</a:t>
            </a:r>
            <a:r>
              <a:rPr lang="en-US" dirty="0">
                <a:solidFill>
                  <a:srgbClr val="FFFFFF"/>
                </a:solidFill>
              </a:rPr>
              <a:t> System Architecture</a:t>
            </a:r>
          </a:p>
          <a:p>
            <a:pPr marL="0" indent="0" algn="l" rtl="0">
              <a:buNone/>
            </a:pPr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</a:rPr>
              <a:t>•</a:t>
            </a:r>
            <a:r>
              <a:rPr lang="en-US" dirty="0">
                <a:solidFill>
                  <a:srgbClr val="FFFFFF"/>
                </a:solidFill>
              </a:rPr>
              <a:t> Latency Analysis</a:t>
            </a:r>
          </a:p>
          <a:p>
            <a:pPr marL="0" indent="0" algn="l" rtl="0">
              <a:buNone/>
            </a:pPr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</a:rPr>
              <a:t>•</a:t>
            </a:r>
            <a:r>
              <a:rPr lang="en-US" dirty="0">
                <a:solidFill>
                  <a:srgbClr val="FFFFFF"/>
                </a:solidFill>
              </a:rPr>
              <a:t> Results</a:t>
            </a:r>
          </a:p>
          <a:p>
            <a:pPr marL="0" indent="0" algn="l" rtl="0">
              <a:buNone/>
            </a:pPr>
            <a:r>
              <a:rPr lang="en-US" dirty="0">
                <a:solidFill>
                  <a:srgbClr val="FFFFFF"/>
                </a:solidFill>
                <a:latin typeface="Agency FB" panose="020B0503020202020204" pitchFamily="34" charset="0"/>
              </a:rPr>
              <a:t>•</a:t>
            </a:r>
            <a:r>
              <a:rPr lang="en-US" dirty="0">
                <a:solidFill>
                  <a:srgbClr val="FFFFFF"/>
                </a:solidFill>
              </a:rPr>
              <a:t> Future Work</a:t>
            </a:r>
          </a:p>
          <a:p>
            <a:pPr marL="0" indent="0" algn="l" rtl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l" rtl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l" rtl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l" rtl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l" rtl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algn="l" rtl="0"/>
            <a:endParaRPr lang="he-IL" dirty="0">
              <a:solidFill>
                <a:srgbClr val="FFFFFF"/>
              </a:solidFill>
            </a:endParaRPr>
          </a:p>
          <a:p>
            <a:pPr algn="l"/>
            <a:endParaRPr lang="he-IL" dirty="0">
              <a:solidFill>
                <a:srgbClr val="FFFFFF"/>
              </a:solidFill>
            </a:endParaRPr>
          </a:p>
        </p:txBody>
      </p:sp>
      <p:pic>
        <p:nvPicPr>
          <p:cNvPr id="7" name="Picture 6" descr="Lines joining to the end to form a curve">
            <a:extLst>
              <a:ext uri="{FF2B5EF4-FFF2-40B4-BE49-F238E27FC236}">
                <a16:creationId xmlns:a16="http://schemas.microsoft.com/office/drawing/2014/main" id="{5385E76B-BEF8-7F20-2FD9-9DA1EC548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22" y="724486"/>
            <a:ext cx="7596378" cy="5064252"/>
          </a:xfrm>
          <a:prstGeom prst="rect">
            <a:avLst/>
          </a:prstGeom>
          <a:effectLst>
            <a:glow rad="266144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454381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E32F22-E4BC-6CE6-44E3-8F9DDA7BD86E}"/>
              </a:ext>
            </a:extLst>
          </p:cNvPr>
          <p:cNvSpPr txBox="1"/>
          <p:nvPr/>
        </p:nvSpPr>
        <p:spPr>
          <a:xfrm>
            <a:off x="4825575" y="5709464"/>
            <a:ext cx="62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7030A0"/>
                </a:solidFill>
              </a:rPr>
              <a:t>Recent Results sent to IEEE transaction of wireless communication. The </a:t>
            </a:r>
            <a:r>
              <a:rPr lang="en-IL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IL" dirty="0">
                <a:solidFill>
                  <a:srgbClr val="7030A0"/>
                </a:solidFill>
              </a:rPr>
              <a:t> can be found on ArXiv.</a:t>
            </a:r>
          </a:p>
        </p:txBody>
      </p:sp>
    </p:spTree>
    <p:extLst>
      <p:ext uri="{BB962C8B-B14F-4D97-AF65-F5344CB8AC3E}">
        <p14:creationId xmlns:p14="http://schemas.microsoft.com/office/powerpoint/2010/main" val="3577729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29" y="625519"/>
            <a:ext cx="5290377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Edge Computing </a:t>
            </a:r>
            <a:endParaRPr lang="he-IL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592B14-9F77-E164-150A-44FCAD8B3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150" y="1741138"/>
            <a:ext cx="7526594" cy="3613725"/>
          </a:xfrm>
        </p:spPr>
        <p:txBody>
          <a:bodyPr>
            <a:normAutofit/>
          </a:bodyPr>
          <a:lstStyle/>
          <a:p>
            <a: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</a:pPr>
            <a:r>
              <a:rPr lang="en-IL" sz="2800" b="1" dirty="0"/>
              <a:t>Inference on the edge</a:t>
            </a:r>
          </a:p>
          <a:p>
            <a: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</a:pPr>
            <a:r>
              <a:rPr lang="en-IL" u="sng" dirty="0"/>
              <a:t>Main Challenge – Limited Resources</a:t>
            </a:r>
          </a:p>
          <a:p>
            <a:pPr algn="l" rtl="0"/>
            <a:r>
              <a:rPr lang="en-US" dirty="0"/>
              <a:t>compressing existing highly-parameterized DNN’s:</a:t>
            </a:r>
          </a:p>
          <a:p>
            <a: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</a:pP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8C3F8-31CC-B5A0-9D5C-35FC43A35F3A}"/>
              </a:ext>
            </a:extLst>
          </p:cNvPr>
          <p:cNvSpPr txBox="1"/>
          <p:nvPr/>
        </p:nvSpPr>
        <p:spPr>
          <a:xfrm>
            <a:off x="1025517" y="453021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But ..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798EEF-A4A8-4CFA-EE07-DD2D3BA27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75" y="4726205"/>
            <a:ext cx="2025650" cy="15790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EEC534-2302-0440-56F2-428F42C93C4A}"/>
              </a:ext>
            </a:extLst>
          </p:cNvPr>
          <p:cNvCxnSpPr/>
          <p:nvPr/>
        </p:nvCxnSpPr>
        <p:spPr>
          <a:xfrm flipH="1" flipV="1">
            <a:off x="6626942" y="5063613"/>
            <a:ext cx="1543664" cy="29125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37CB7-939A-5394-26F3-C0F7FCAA1519}"/>
              </a:ext>
            </a:extLst>
          </p:cNvPr>
          <p:cNvCxnSpPr>
            <a:cxnSpLocks/>
          </p:cNvCxnSpPr>
          <p:nvPr/>
        </p:nvCxnSpPr>
        <p:spPr>
          <a:xfrm flipV="1">
            <a:off x="4205024" y="5515730"/>
            <a:ext cx="1136973" cy="5623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3EE01C1-B323-344E-AD17-66B89D0B77AB}"/>
              </a:ext>
            </a:extLst>
          </p:cNvPr>
          <p:cNvSpPr txBox="1"/>
          <p:nvPr/>
        </p:nvSpPr>
        <p:spPr>
          <a:xfrm>
            <a:off x="8170034" y="5170197"/>
            <a:ext cx="179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Central Server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56E94A-2AC6-DDE0-40CF-24AD603B518F}"/>
              </a:ext>
            </a:extLst>
          </p:cNvPr>
          <p:cNvSpPr txBox="1"/>
          <p:nvPr/>
        </p:nvSpPr>
        <p:spPr>
          <a:xfrm>
            <a:off x="3086285" y="5326760"/>
            <a:ext cx="179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Edge 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59DAFE-CE1E-E6AA-5393-837A06656DC7}"/>
              </a:ext>
            </a:extLst>
          </p:cNvPr>
          <p:cNvSpPr txBox="1"/>
          <p:nvPr/>
        </p:nvSpPr>
        <p:spPr>
          <a:xfrm>
            <a:off x="1201251" y="3276589"/>
            <a:ext cx="7144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Pruning</a:t>
            </a:r>
            <a:br>
              <a:rPr lang="en-US" dirty="0"/>
            </a:br>
            <a:r>
              <a:rPr lang="en-US" dirty="0"/>
              <a:t>- Quantization</a:t>
            </a:r>
            <a:br>
              <a:rPr lang="en-US" dirty="0"/>
            </a:br>
            <a:r>
              <a:rPr lang="en-US" dirty="0"/>
              <a:t>- Design compact DNN’s with statistical model-base knowledge </a:t>
            </a:r>
            <a:endParaRPr lang="en-IL" u="sng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7042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E38BCF6-D504-4397-9838-6B6E483D0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A9459DCB-24BA-4C67-A940-FE411D6A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0BE2A6-904F-417A-B4D2-26CADDE5F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A34DF04-51D2-42E6-B602-7A2FE964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FCF999-63D4-4715-A827-1A0BAFD0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4" y="321732"/>
            <a:ext cx="4332562" cy="6148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947988"/>
            <a:ext cx="3535388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rtl="0"/>
            <a:r>
              <a:rPr lang="en-US" sz="4400" spc="200">
                <a:solidFill>
                  <a:srgbClr val="FFFFFF"/>
                </a:solidFill>
              </a:rPr>
              <a:t>Collaboration</a:t>
            </a:r>
            <a:endParaRPr lang="en-US" sz="4400" spc="200" dirty="0">
              <a:solidFill>
                <a:srgbClr val="FFFFFF"/>
              </a:solidFill>
            </a:endParaRPr>
          </a:p>
        </p:txBody>
      </p:sp>
      <p:pic>
        <p:nvPicPr>
          <p:cNvPr id="13" name="Picture 12" descr="A close up of a bug&#10;&#10;Description automatically generated with low confidence">
            <a:extLst>
              <a:ext uri="{FF2B5EF4-FFF2-40B4-BE49-F238E27FC236}">
                <a16:creationId xmlns:a16="http://schemas.microsoft.com/office/drawing/2014/main" id="{0A328CB5-0598-63AB-716F-4E1A35323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r="11478" b="5"/>
          <a:stretch/>
        </p:blipFill>
        <p:spPr>
          <a:xfrm>
            <a:off x="8768654" y="321733"/>
            <a:ext cx="3098335" cy="208825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93D212-26D1-4F06-A4CC-E5430056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2859" y="4077013"/>
            <a:ext cx="3243738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A51C97-79E6-5E72-C0CB-A37514CB1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r="13612" b="3"/>
          <a:stretch/>
        </p:blipFill>
        <p:spPr>
          <a:xfrm>
            <a:off x="8778532" y="2582005"/>
            <a:ext cx="3088457" cy="3889213"/>
          </a:xfrm>
          <a:prstGeom prst="rect">
            <a:avLst/>
          </a:prstGeom>
        </p:spPr>
      </p:pic>
      <p:pic>
        <p:nvPicPr>
          <p:cNvPr id="5" name="Picture 4" descr="A person and person standing in front of a cartoon character&#10;&#10;Description automatically generated with low confidence">
            <a:extLst>
              <a:ext uri="{FF2B5EF4-FFF2-40B4-BE49-F238E27FC236}">
                <a16:creationId xmlns:a16="http://schemas.microsoft.com/office/drawing/2014/main" id="{9396D96C-BA8E-4735-744B-CFA52E255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20" y="312624"/>
            <a:ext cx="3798233" cy="2597637"/>
          </a:xfrm>
          <a:prstGeom prst="rect">
            <a:avLst/>
          </a:prstGeom>
        </p:spPr>
      </p:pic>
      <p:pic>
        <p:nvPicPr>
          <p:cNvPr id="8" name="Picture 7" descr="A picture containing text, tepee&#10;&#10;Description automatically generated">
            <a:extLst>
              <a:ext uri="{FF2B5EF4-FFF2-40B4-BE49-F238E27FC236}">
                <a16:creationId xmlns:a16="http://schemas.microsoft.com/office/drawing/2014/main" id="{E07B14D8-E55C-1542-B80D-D5E170124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00" y="3138066"/>
            <a:ext cx="32639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6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47" y="612372"/>
            <a:ext cx="8696943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Collaborative Inference on the edge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2A7A98-5E8C-42FE-EFEA-1B0D83F95B97}"/>
              </a:ext>
            </a:extLst>
          </p:cNvPr>
          <p:cNvSpPr txBox="1"/>
          <p:nvPr/>
        </p:nvSpPr>
        <p:spPr>
          <a:xfrm>
            <a:off x="830826" y="1811190"/>
            <a:ext cx="3864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u="sng" dirty="0"/>
              <a:t>Existing Approach: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09644B-7F46-9388-EB9E-67E4CA55C333}"/>
              </a:ext>
            </a:extLst>
          </p:cNvPr>
          <p:cNvSpPr txBox="1"/>
          <p:nvPr/>
        </p:nvSpPr>
        <p:spPr>
          <a:xfrm>
            <a:off x="830826" y="2456086"/>
            <a:ext cx="38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/>
              <a:t>Computation Off-Loading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C221B-ACD7-CD17-5D87-BC3D878529FE}"/>
              </a:ext>
            </a:extLst>
          </p:cNvPr>
          <p:cNvSpPr txBox="1"/>
          <p:nvPr/>
        </p:nvSpPr>
        <p:spPr>
          <a:xfrm>
            <a:off x="830825" y="3028888"/>
            <a:ext cx="4133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/>
              <a:t>Among Users (Sequential Offloading):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C3B584-CCDB-6268-0D29-E447EA49EDBF}"/>
              </a:ext>
            </a:extLst>
          </p:cNvPr>
          <p:cNvSpPr txBox="1"/>
          <p:nvPr/>
        </p:nvSpPr>
        <p:spPr>
          <a:xfrm>
            <a:off x="7570838" y="3019608"/>
            <a:ext cx="38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dirty="0"/>
              <a:t>With the Server:</a:t>
            </a:r>
          </a:p>
        </p:txBody>
      </p:sp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2A0A18B7-7774-67D0-7F2C-750514DDE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2" y="5081805"/>
            <a:ext cx="620451" cy="1147835"/>
          </a:xfrm>
          <a:prstGeom prst="rect">
            <a:avLst/>
          </a:prstGeom>
        </p:spPr>
      </p:pic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D91D13A0-AEB9-89C7-50E1-64BC8FE4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841" y="4163203"/>
            <a:ext cx="1058411" cy="1058411"/>
          </a:xfrm>
          <a:prstGeom prst="rect">
            <a:avLst/>
          </a:prstGeom>
        </p:spPr>
      </p:pic>
      <p:pic>
        <p:nvPicPr>
          <p:cNvPr id="19" name="Graphic 18" descr="Smart Phone outline">
            <a:extLst>
              <a:ext uri="{FF2B5EF4-FFF2-40B4-BE49-F238E27FC236}">
                <a16:creationId xmlns:a16="http://schemas.microsoft.com/office/drawing/2014/main" id="{D23D5962-68BC-0C5D-2A80-273296B8C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3663" y="3388609"/>
            <a:ext cx="774594" cy="774594"/>
          </a:xfrm>
          <a:prstGeom prst="rect">
            <a:avLst/>
          </a:prstGeom>
        </p:spPr>
      </p:pic>
      <p:pic>
        <p:nvPicPr>
          <p:cNvPr id="20" name="Graphic 19" descr="Smart Phone outline">
            <a:extLst>
              <a:ext uri="{FF2B5EF4-FFF2-40B4-BE49-F238E27FC236}">
                <a16:creationId xmlns:a16="http://schemas.microsoft.com/office/drawing/2014/main" id="{AE671413-BAD9-F3BF-0DBA-6B0CB796A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6301" y="4408350"/>
            <a:ext cx="774594" cy="774594"/>
          </a:xfrm>
          <a:prstGeom prst="rect">
            <a:avLst/>
          </a:prstGeom>
        </p:spPr>
      </p:pic>
      <p:pic>
        <p:nvPicPr>
          <p:cNvPr id="21" name="Graphic 20" descr="Smart Phone outline">
            <a:extLst>
              <a:ext uri="{FF2B5EF4-FFF2-40B4-BE49-F238E27FC236}">
                <a16:creationId xmlns:a16="http://schemas.microsoft.com/office/drawing/2014/main" id="{329C2900-B488-6B0A-2212-660C66B94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0960" y="5519643"/>
            <a:ext cx="774594" cy="774594"/>
          </a:xfrm>
          <a:prstGeom prst="rect">
            <a:avLst/>
          </a:prstGeom>
        </p:spPr>
      </p:pic>
      <p:pic>
        <p:nvPicPr>
          <p:cNvPr id="22" name="Picture 21" descr="Shape, circle&#10;&#10;Description automatically generated">
            <a:extLst>
              <a:ext uri="{FF2B5EF4-FFF2-40B4-BE49-F238E27FC236}">
                <a16:creationId xmlns:a16="http://schemas.microsoft.com/office/drawing/2014/main" id="{B6BC72E7-35B3-F6EA-097C-A5B2227A1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0" y="5003883"/>
            <a:ext cx="522389" cy="1241745"/>
          </a:xfrm>
          <a:prstGeom prst="rect">
            <a:avLst/>
          </a:prstGeom>
        </p:spPr>
      </p:pic>
      <p:pic>
        <p:nvPicPr>
          <p:cNvPr id="23" name="Picture 22" descr="Shape, circle&#10;&#10;Description automatically generated">
            <a:extLst>
              <a:ext uri="{FF2B5EF4-FFF2-40B4-BE49-F238E27FC236}">
                <a16:creationId xmlns:a16="http://schemas.microsoft.com/office/drawing/2014/main" id="{8B234CCE-6F36-E6F5-31D6-745CE4276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92" y="5307636"/>
            <a:ext cx="365269" cy="65148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E29CDE-BCF8-6744-F862-ABFDF87F60DD}"/>
              </a:ext>
            </a:extLst>
          </p:cNvPr>
          <p:cNvCxnSpPr>
            <a:cxnSpLocks/>
          </p:cNvCxnSpPr>
          <p:nvPr/>
        </p:nvCxnSpPr>
        <p:spPr>
          <a:xfrm flipV="1">
            <a:off x="1682154" y="4264987"/>
            <a:ext cx="759070" cy="1021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DFD5D4-3440-C2F1-DD83-67D87AC47B7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408257" y="3772861"/>
            <a:ext cx="773119" cy="3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6A6CF2-3AA4-7C29-BB3A-A2DD015C2923}"/>
              </a:ext>
            </a:extLst>
          </p:cNvPr>
          <p:cNvCxnSpPr>
            <a:cxnSpLocks/>
          </p:cNvCxnSpPr>
          <p:nvPr/>
        </p:nvCxnSpPr>
        <p:spPr>
          <a:xfrm>
            <a:off x="4181377" y="3428997"/>
            <a:ext cx="25907" cy="46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D2EE30-72D7-75F1-2450-8BCF613A678C}"/>
              </a:ext>
            </a:extLst>
          </p:cNvPr>
          <p:cNvCxnSpPr>
            <a:cxnSpLocks/>
          </p:cNvCxnSpPr>
          <p:nvPr/>
        </p:nvCxnSpPr>
        <p:spPr>
          <a:xfrm>
            <a:off x="4181376" y="3772861"/>
            <a:ext cx="0" cy="46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979E9C-77B2-9037-4AB2-283A44AF7344}"/>
              </a:ext>
            </a:extLst>
          </p:cNvPr>
          <p:cNvCxnSpPr>
            <a:cxnSpLocks/>
          </p:cNvCxnSpPr>
          <p:nvPr/>
        </p:nvCxnSpPr>
        <p:spPr>
          <a:xfrm>
            <a:off x="4194330" y="5221614"/>
            <a:ext cx="0" cy="172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BDC916-F0DE-F200-329C-8C83D3932B46}"/>
              </a:ext>
            </a:extLst>
          </p:cNvPr>
          <p:cNvCxnSpPr>
            <a:cxnSpLocks/>
          </p:cNvCxnSpPr>
          <p:nvPr/>
        </p:nvCxnSpPr>
        <p:spPr>
          <a:xfrm flipH="1">
            <a:off x="3458272" y="5393659"/>
            <a:ext cx="7360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D0D2DA-1929-812C-E63C-3F6831E05878}"/>
              </a:ext>
            </a:extLst>
          </p:cNvPr>
          <p:cNvCxnSpPr>
            <a:stCxn id="21" idx="3"/>
          </p:cNvCxnSpPr>
          <p:nvPr/>
        </p:nvCxnSpPr>
        <p:spPr>
          <a:xfrm flipV="1">
            <a:off x="3795554" y="5906939"/>
            <a:ext cx="5329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DB685F-730E-A7A6-E6D6-C0A46006DA0E}"/>
              </a:ext>
            </a:extLst>
          </p:cNvPr>
          <p:cNvSpPr txBox="1"/>
          <p:nvPr/>
        </p:nvSpPr>
        <p:spPr>
          <a:xfrm>
            <a:off x="12036829" y="7173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16" name="Picture 1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16A4141A-D345-344B-9CB5-D11806BFDE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80" y="5003883"/>
            <a:ext cx="1194926" cy="139456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DCB54F-A393-6864-A0AF-11259F6BC64C}"/>
              </a:ext>
            </a:extLst>
          </p:cNvPr>
          <p:cNvCxnSpPr>
            <a:endCxn id="21" idx="0"/>
          </p:cNvCxnSpPr>
          <p:nvPr/>
        </p:nvCxnSpPr>
        <p:spPr>
          <a:xfrm flipH="1">
            <a:off x="3408257" y="5393659"/>
            <a:ext cx="50015" cy="12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Graphic 41" descr="Smart Phone outline">
            <a:extLst>
              <a:ext uri="{FF2B5EF4-FFF2-40B4-BE49-F238E27FC236}">
                <a16:creationId xmlns:a16="http://schemas.microsoft.com/office/drawing/2014/main" id="{A9A7DBAC-0DC5-4445-22BF-D84770514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1153" y="3775906"/>
            <a:ext cx="774594" cy="77459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7EF724-1401-A4D5-9849-B2748E1E9E54}"/>
              </a:ext>
            </a:extLst>
          </p:cNvPr>
          <p:cNvCxnSpPr>
            <a:cxnSpLocks/>
          </p:cNvCxnSpPr>
          <p:nvPr/>
        </p:nvCxnSpPr>
        <p:spPr>
          <a:xfrm flipV="1">
            <a:off x="7738123" y="4187525"/>
            <a:ext cx="5329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Graphic 43" descr="Penguin with solid fill">
            <a:extLst>
              <a:ext uri="{FF2B5EF4-FFF2-40B4-BE49-F238E27FC236}">
                <a16:creationId xmlns:a16="http://schemas.microsoft.com/office/drawing/2014/main" id="{D9167127-6193-8F2B-6008-6D003A9435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90493" y="3679473"/>
            <a:ext cx="457200" cy="457200"/>
          </a:xfrm>
          <a:prstGeom prst="rect">
            <a:avLst/>
          </a:prstGeom>
        </p:spPr>
      </p:pic>
      <p:pic>
        <p:nvPicPr>
          <p:cNvPr id="45" name="Graphic 44" descr="Server with solid fill">
            <a:extLst>
              <a:ext uri="{FF2B5EF4-FFF2-40B4-BE49-F238E27FC236}">
                <a16:creationId xmlns:a16="http://schemas.microsoft.com/office/drawing/2014/main" id="{01226ED5-B63D-3FA8-7C0D-9B84299415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52961" y="3878824"/>
            <a:ext cx="515698" cy="51569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59DD37-89A6-9EF5-A932-FD42410816DC}"/>
              </a:ext>
            </a:extLst>
          </p:cNvPr>
          <p:cNvCxnSpPr>
            <a:cxnSpLocks/>
          </p:cNvCxnSpPr>
          <p:nvPr/>
        </p:nvCxnSpPr>
        <p:spPr>
          <a:xfrm>
            <a:off x="8844114" y="4214069"/>
            <a:ext cx="708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3EC4AA-FA81-F881-69FA-FB218B972794}"/>
              </a:ext>
            </a:extLst>
          </p:cNvPr>
          <p:cNvCxnSpPr/>
          <p:nvPr/>
        </p:nvCxnSpPr>
        <p:spPr>
          <a:xfrm>
            <a:off x="9730695" y="4438157"/>
            <a:ext cx="0" cy="107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Graphic 47" descr="Cloud with solid fill">
            <a:extLst>
              <a:ext uri="{FF2B5EF4-FFF2-40B4-BE49-F238E27FC236}">
                <a16:creationId xmlns:a16="http://schemas.microsoft.com/office/drawing/2014/main" id="{4A9A7455-9CFB-F2CD-C53A-1AC5215B0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8376" y="5323570"/>
            <a:ext cx="1058411" cy="1058411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03663F-C0F7-388A-00E4-45CD1B3789BA}"/>
              </a:ext>
            </a:extLst>
          </p:cNvPr>
          <p:cNvCxnSpPr/>
          <p:nvPr/>
        </p:nvCxnSpPr>
        <p:spPr>
          <a:xfrm flipV="1">
            <a:off x="9894248" y="4445604"/>
            <a:ext cx="0" cy="1019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79BD2B-89EF-0DB9-214E-1F752C5005D8}"/>
              </a:ext>
            </a:extLst>
          </p:cNvPr>
          <p:cNvCxnSpPr/>
          <p:nvPr/>
        </p:nvCxnSpPr>
        <p:spPr>
          <a:xfrm flipH="1">
            <a:off x="8844114" y="4074779"/>
            <a:ext cx="692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Graphic 51" descr="Thought bubble outline">
            <a:extLst>
              <a:ext uri="{FF2B5EF4-FFF2-40B4-BE49-F238E27FC236}">
                <a16:creationId xmlns:a16="http://schemas.microsoft.com/office/drawing/2014/main" id="{8CFA20EF-8728-FD10-2494-7BDD24470A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69682" y="3181338"/>
            <a:ext cx="932985" cy="93298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0DD10A-26A2-60E8-C305-2AD73020E5E5}"/>
              </a:ext>
            </a:extLst>
          </p:cNvPr>
          <p:cNvSpPr txBox="1"/>
          <p:nvPr/>
        </p:nvSpPr>
        <p:spPr>
          <a:xfrm>
            <a:off x="9147456" y="3388609"/>
            <a:ext cx="1107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Penguin!</a:t>
            </a:r>
            <a:endParaRPr lang="en-IL" dirty="0"/>
          </a:p>
        </p:txBody>
      </p:sp>
      <p:pic>
        <p:nvPicPr>
          <p:cNvPr id="55" name="Graphic 54" descr="Gorilla with solid fill">
            <a:extLst>
              <a:ext uri="{FF2B5EF4-FFF2-40B4-BE49-F238E27FC236}">
                <a16:creationId xmlns:a16="http://schemas.microsoft.com/office/drawing/2014/main" id="{168989D6-0BF9-4A5E-58E9-929F90253E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72527" y="3908071"/>
            <a:ext cx="457203" cy="457203"/>
          </a:xfrm>
          <a:prstGeom prst="rect">
            <a:avLst/>
          </a:prstGeom>
        </p:spPr>
      </p:pic>
      <p:pic>
        <p:nvPicPr>
          <p:cNvPr id="56" name="Graphic 55" descr="Thought bubble outline">
            <a:extLst>
              <a:ext uri="{FF2B5EF4-FFF2-40B4-BE49-F238E27FC236}">
                <a16:creationId xmlns:a16="http://schemas.microsoft.com/office/drawing/2014/main" id="{058112A9-D6EE-9334-6197-438670021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50294" y="4321594"/>
            <a:ext cx="932985" cy="93298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B09C936-5752-CCAB-AEE4-CAB15DFEEDEA}"/>
              </a:ext>
            </a:extLst>
          </p:cNvPr>
          <p:cNvSpPr txBox="1"/>
          <p:nvPr/>
        </p:nvSpPr>
        <p:spPr>
          <a:xfrm>
            <a:off x="10043989" y="4537530"/>
            <a:ext cx="1107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Gorilla!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94861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0023 L 0.15078 -0.27153 " pathEditMode="relative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0.21133 -0.1201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60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2 -0.00116 L 0.1254 0.04004 " pathEditMode="relative" ptsTypes="AA">
                                      <p:cBhvr>
                                        <p:cTn id="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14" grpId="0"/>
      <p:bldP spid="15" grpId="0"/>
      <p:bldP spid="53" grpId="0"/>
      <p:bldP spid="53" grpId="1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4A79B-06B2-4FE7-9CF6-54D940A8F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BFA14D-8E4F-42D4-B5A0-9588A6A4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5" y="321731"/>
            <a:ext cx="11551187" cy="62145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1BB9182-05B9-428C-8664-5ABBEF7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9665" y="608960"/>
            <a:ext cx="8696943" cy="14996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System Model</a:t>
            </a:r>
            <a:endParaRPr lang="he-IL" dirty="0">
              <a:solidFill>
                <a:srgbClr val="FFFFFF"/>
              </a:solidFill>
            </a:endParaRP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610B2B88-1A1B-486B-9366-918FE2E7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00208C93-156E-9EB1-5D4E-EEBC4CE31F0F}"/>
              </a:ext>
            </a:extLst>
          </p:cNvPr>
          <p:cNvSpPr txBox="1"/>
          <p:nvPr/>
        </p:nvSpPr>
        <p:spPr>
          <a:xfrm>
            <a:off x="919689" y="1730399"/>
            <a:ext cx="3929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u="sng" dirty="0"/>
              <a:t>Requirements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BB40E96-96E2-3E10-A300-12311A29AEA8}"/>
              </a:ext>
            </a:extLst>
          </p:cNvPr>
          <p:cNvSpPr txBox="1"/>
          <p:nvPr/>
        </p:nvSpPr>
        <p:spPr>
          <a:xfrm>
            <a:off x="957138" y="2554223"/>
            <a:ext cx="550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L" dirty="0"/>
              <a:t>Each edge user can infer localy with compact DNN</a:t>
            </a:r>
          </a:p>
        </p:txBody>
      </p:sp>
      <p:pic>
        <p:nvPicPr>
          <p:cNvPr id="146" name="Graphic 145" descr="Smart Phone outline">
            <a:extLst>
              <a:ext uri="{FF2B5EF4-FFF2-40B4-BE49-F238E27FC236}">
                <a16:creationId xmlns:a16="http://schemas.microsoft.com/office/drawing/2014/main" id="{C0672984-0592-1E60-227B-23FB7B11F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6297" y="2511656"/>
            <a:ext cx="774594" cy="774594"/>
          </a:xfrm>
          <a:prstGeom prst="rect">
            <a:avLst/>
          </a:prstGeom>
        </p:spPr>
      </p:pic>
      <p:pic>
        <p:nvPicPr>
          <p:cNvPr id="147" name="Picture 146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0DE051B9-CEC6-4021-1503-636F30D16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53" y="1771381"/>
            <a:ext cx="597463" cy="697282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EF70490E-C9B5-153C-64B5-C10CE2A96388}"/>
              </a:ext>
            </a:extLst>
          </p:cNvPr>
          <p:cNvCxnSpPr>
            <a:cxnSpLocks/>
          </p:cNvCxnSpPr>
          <p:nvPr/>
        </p:nvCxnSpPr>
        <p:spPr>
          <a:xfrm flipV="1">
            <a:off x="7513115" y="2949805"/>
            <a:ext cx="5329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9" name="Graphic 148" descr="Penguin with solid fill">
            <a:extLst>
              <a:ext uri="{FF2B5EF4-FFF2-40B4-BE49-F238E27FC236}">
                <a16:creationId xmlns:a16="http://schemas.microsoft.com/office/drawing/2014/main" id="{CA8662C7-6F2B-89E6-A973-FFACC0E2F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5485" y="2441753"/>
            <a:ext cx="457200" cy="457200"/>
          </a:xfrm>
          <a:prstGeom prst="rect">
            <a:avLst/>
          </a:prstGeom>
        </p:spPr>
      </p:pic>
      <p:pic>
        <p:nvPicPr>
          <p:cNvPr id="150" name="Graphic 149" descr="Thought bubble outline">
            <a:extLst>
              <a:ext uri="{FF2B5EF4-FFF2-40B4-BE49-F238E27FC236}">
                <a16:creationId xmlns:a16="http://schemas.microsoft.com/office/drawing/2014/main" id="{665B44BD-8F4A-989B-CBD5-50242C105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5813" y="2039175"/>
            <a:ext cx="932985" cy="932985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E0A3B5D6-3EE3-9A71-BC5C-D74B0F52F6A5}"/>
              </a:ext>
            </a:extLst>
          </p:cNvPr>
          <p:cNvSpPr txBox="1"/>
          <p:nvPr/>
        </p:nvSpPr>
        <p:spPr>
          <a:xfrm>
            <a:off x="8853587" y="2246446"/>
            <a:ext cx="1107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Penguin!</a:t>
            </a:r>
            <a:endParaRPr lang="en-IL" dirty="0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17D3D71-BCA2-B3A3-BB7D-E785DAEB8892}"/>
              </a:ext>
            </a:extLst>
          </p:cNvPr>
          <p:cNvCxnSpPr>
            <a:cxnSpLocks/>
          </p:cNvCxnSpPr>
          <p:nvPr/>
        </p:nvCxnSpPr>
        <p:spPr>
          <a:xfrm flipV="1">
            <a:off x="8620322" y="2955666"/>
            <a:ext cx="5329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A8AC9F7-DC89-AA5B-9B5B-892CFAD2CA39}"/>
              </a:ext>
            </a:extLst>
          </p:cNvPr>
          <p:cNvSpPr txBox="1"/>
          <p:nvPr/>
        </p:nvSpPr>
        <p:spPr>
          <a:xfrm>
            <a:off x="957138" y="3619638"/>
            <a:ext cx="550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L" dirty="0"/>
              <a:t>User’s models are diverse</a:t>
            </a:r>
          </a:p>
        </p:txBody>
      </p:sp>
      <p:pic>
        <p:nvPicPr>
          <p:cNvPr id="155" name="Picture 15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BB834260-51BA-BD24-7D31-8596F6A3B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54" y="3168680"/>
            <a:ext cx="1226655" cy="1431594"/>
          </a:xfrm>
          <a:prstGeom prst="rect">
            <a:avLst/>
          </a:prstGeom>
        </p:spPr>
      </p:pic>
      <p:pic>
        <p:nvPicPr>
          <p:cNvPr id="156" name="Picture 15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5C65F37B-61AA-E9C1-8253-2475F2B75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74" y="3170381"/>
            <a:ext cx="1226655" cy="1431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CD9740B-6938-0F69-6DB7-23510AD2DF15}"/>
                  </a:ext>
                </a:extLst>
              </p:cNvPr>
              <p:cNvSpPr txBox="1"/>
              <p:nvPr/>
            </p:nvSpPr>
            <p:spPr>
              <a:xfrm>
                <a:off x="4815400" y="2970863"/>
                <a:ext cx="11524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CD9740B-6938-0F69-6DB7-23510AD2D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400" y="2970863"/>
                <a:ext cx="1152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3CC7DF2-CD6D-8650-28CF-21F6F7D79A9E}"/>
                  </a:ext>
                </a:extLst>
              </p:cNvPr>
              <p:cNvSpPr txBox="1"/>
              <p:nvPr/>
            </p:nvSpPr>
            <p:spPr>
              <a:xfrm>
                <a:off x="6402090" y="2948367"/>
                <a:ext cx="1152489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3CC7DF2-CD6D-8650-28CF-21F6F7D79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090" y="2948367"/>
                <a:ext cx="1152489" cy="391646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2135040-9442-A52F-6C30-52B8946C9FDC}"/>
                  </a:ext>
                </a:extLst>
              </p:cNvPr>
              <p:cNvSpPr txBox="1"/>
              <p:nvPr/>
            </p:nvSpPr>
            <p:spPr>
              <a:xfrm>
                <a:off x="5608730" y="3665964"/>
                <a:ext cx="11524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2135040-9442-A52F-6C30-52B8946C9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730" y="3665964"/>
                <a:ext cx="115248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TextBox 159">
            <a:extLst>
              <a:ext uri="{FF2B5EF4-FFF2-40B4-BE49-F238E27FC236}">
                <a16:creationId xmlns:a16="http://schemas.microsoft.com/office/drawing/2014/main" id="{52FC6DA7-3D74-C9C9-DD0C-6A50F0CDDE56}"/>
              </a:ext>
            </a:extLst>
          </p:cNvPr>
          <p:cNvSpPr txBox="1"/>
          <p:nvPr/>
        </p:nvSpPr>
        <p:spPr>
          <a:xfrm>
            <a:off x="957137" y="4718499"/>
            <a:ext cx="550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L" dirty="0"/>
              <a:t>Collaborate with neighbor edge devices</a:t>
            </a:r>
          </a:p>
        </p:txBody>
      </p:sp>
      <p:pic>
        <p:nvPicPr>
          <p:cNvPr id="161" name="Graphic 160" descr="Smart Phone outline">
            <a:extLst>
              <a:ext uri="{FF2B5EF4-FFF2-40B4-BE49-F238E27FC236}">
                <a16:creationId xmlns:a16="http://schemas.microsoft.com/office/drawing/2014/main" id="{7BB45AC7-5081-2A1D-6BC0-8C112254C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9086" y="4927102"/>
            <a:ext cx="565608" cy="565608"/>
          </a:xfrm>
          <a:prstGeom prst="rect">
            <a:avLst/>
          </a:prstGeom>
        </p:spPr>
      </p:pic>
      <p:pic>
        <p:nvPicPr>
          <p:cNvPr id="162" name="Graphic 161" descr="Smart Phone outline">
            <a:extLst>
              <a:ext uri="{FF2B5EF4-FFF2-40B4-BE49-F238E27FC236}">
                <a16:creationId xmlns:a16="http://schemas.microsoft.com/office/drawing/2014/main" id="{C524812F-D293-F16F-2FBF-8C03C0490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9271" y="4504416"/>
            <a:ext cx="565608" cy="565608"/>
          </a:xfrm>
          <a:prstGeom prst="rect">
            <a:avLst/>
          </a:prstGeom>
        </p:spPr>
      </p:pic>
      <p:pic>
        <p:nvPicPr>
          <p:cNvPr id="163" name="Graphic 162" descr="Smart Phone outline">
            <a:extLst>
              <a:ext uri="{FF2B5EF4-FFF2-40B4-BE49-F238E27FC236}">
                <a16:creationId xmlns:a16="http://schemas.microsoft.com/office/drawing/2014/main" id="{E2F8CCB0-F161-A797-12FF-6CE7FD434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7893" y="5672765"/>
            <a:ext cx="625528" cy="625528"/>
          </a:xfrm>
          <a:prstGeom prst="rect">
            <a:avLst/>
          </a:prstGeom>
        </p:spPr>
      </p:pic>
      <p:pic>
        <p:nvPicPr>
          <p:cNvPr id="164" name="Graphic 163" descr="Gorilla with solid fill">
            <a:extLst>
              <a:ext uri="{FF2B5EF4-FFF2-40B4-BE49-F238E27FC236}">
                <a16:creationId xmlns:a16="http://schemas.microsoft.com/office/drawing/2014/main" id="{7EA4CE2F-E65E-AEA1-9EC0-7FB6CAA54E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59981" y="4694084"/>
            <a:ext cx="494598" cy="494598"/>
          </a:xfrm>
          <a:prstGeom prst="rect">
            <a:avLst/>
          </a:prstGeom>
        </p:spPr>
      </p:pic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C783872-D755-FB01-3912-03AE6AF7CB7E}"/>
              </a:ext>
            </a:extLst>
          </p:cNvPr>
          <p:cNvCxnSpPr>
            <a:cxnSpLocks/>
          </p:cNvCxnSpPr>
          <p:nvPr/>
        </p:nvCxnSpPr>
        <p:spPr>
          <a:xfrm flipV="1">
            <a:off x="7297952" y="5238830"/>
            <a:ext cx="5329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E88FEA2-EBA3-1057-2660-F7542C988AC8}"/>
              </a:ext>
            </a:extLst>
          </p:cNvPr>
          <p:cNvCxnSpPr>
            <a:cxnSpLocks/>
          </p:cNvCxnSpPr>
          <p:nvPr/>
        </p:nvCxnSpPr>
        <p:spPr>
          <a:xfrm flipV="1">
            <a:off x="8151567" y="4803715"/>
            <a:ext cx="791918" cy="42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159107E-F84D-0276-3FEC-F8319AB63BA7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8158431" y="5230889"/>
            <a:ext cx="629462" cy="75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3" name="Picture 172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2EF74221-3B98-C511-D406-712B12F5D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16" y="4372260"/>
            <a:ext cx="468945" cy="547292"/>
          </a:xfrm>
          <a:prstGeom prst="rect">
            <a:avLst/>
          </a:prstGeom>
        </p:spPr>
      </p:pic>
      <p:pic>
        <p:nvPicPr>
          <p:cNvPr id="174" name="Picture 173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DD17D2CB-89BF-B744-7190-9E49F4E9B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949" y="3933662"/>
            <a:ext cx="468945" cy="547292"/>
          </a:xfrm>
          <a:prstGeom prst="rect">
            <a:avLst/>
          </a:prstGeom>
        </p:spPr>
      </p:pic>
      <p:pic>
        <p:nvPicPr>
          <p:cNvPr id="175" name="Picture 17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27111561-CE9D-7643-415B-B0653DF2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92" y="5183431"/>
            <a:ext cx="406891" cy="474871"/>
          </a:xfrm>
          <a:prstGeom prst="rect">
            <a:avLst/>
          </a:prstGeom>
        </p:spPr>
      </p:pic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7A53A4BC-57A9-E99B-3614-FE882436133E}"/>
              </a:ext>
            </a:extLst>
          </p:cNvPr>
          <p:cNvCxnSpPr>
            <a:cxnSpLocks/>
          </p:cNvCxnSpPr>
          <p:nvPr/>
        </p:nvCxnSpPr>
        <p:spPr>
          <a:xfrm flipH="1">
            <a:off x="8229961" y="4680152"/>
            <a:ext cx="682031" cy="38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CA3F3FF-1DCF-CF83-A454-4C57D5380401}"/>
              </a:ext>
            </a:extLst>
          </p:cNvPr>
          <p:cNvCxnSpPr/>
          <p:nvPr/>
        </p:nvCxnSpPr>
        <p:spPr>
          <a:xfrm flipH="1" flipV="1">
            <a:off x="8223601" y="5434792"/>
            <a:ext cx="629986" cy="73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4BB93013-5FFB-2102-79EF-F0E5404CFCE7}"/>
              </a:ext>
            </a:extLst>
          </p:cNvPr>
          <p:cNvCxnSpPr>
            <a:stCxn id="161" idx="2"/>
          </p:cNvCxnSpPr>
          <p:nvPr/>
        </p:nvCxnSpPr>
        <p:spPr>
          <a:xfrm>
            <a:off x="7991890" y="5492710"/>
            <a:ext cx="3598" cy="30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C65CB258-6A61-6433-5D20-AA502C5A53D4}"/>
              </a:ext>
            </a:extLst>
          </p:cNvPr>
          <p:cNvSpPr txBox="1"/>
          <p:nvPr/>
        </p:nvSpPr>
        <p:spPr>
          <a:xfrm>
            <a:off x="7606509" y="5795939"/>
            <a:ext cx="1107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Gorilla!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68313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51" grpId="0"/>
      <p:bldP spid="153" grpId="0"/>
      <p:bldP spid="157" grpId="0"/>
      <p:bldP spid="158" grpId="0"/>
      <p:bldP spid="159" grpId="0"/>
      <p:bldP spid="160" grpId="0"/>
      <p:bldP spid="18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אינטגרל">
  <a:themeElements>
    <a:clrScheme name="אינטגרל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אינטגרל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אינטגרל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2379</TotalTime>
  <Words>854</Words>
  <Application>Microsoft Macintosh PowerPoint</Application>
  <PresentationFormat>Widescreen</PresentationFormat>
  <Paragraphs>196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Agency FB</vt:lpstr>
      <vt:lpstr>Calibri</vt:lpstr>
      <vt:lpstr>Cambria Math</vt:lpstr>
      <vt:lpstr>Tw Cen MT</vt:lpstr>
      <vt:lpstr>Tw Cen MT Condensed</vt:lpstr>
      <vt:lpstr>Wingdings</vt:lpstr>
      <vt:lpstr>Wingdings 3</vt:lpstr>
      <vt:lpstr>אינטגרל</vt:lpstr>
      <vt:lpstr>DE-centralized   Low Latency Collaborative Inference on the edge</vt:lpstr>
      <vt:lpstr>background</vt:lpstr>
      <vt:lpstr>Motivation</vt:lpstr>
      <vt:lpstr>Let’s take it to the edge</vt:lpstr>
      <vt:lpstr>Outline</vt:lpstr>
      <vt:lpstr>Edge Computing </vt:lpstr>
      <vt:lpstr>Collaboration</vt:lpstr>
      <vt:lpstr>Collaborative Inference on the edge</vt:lpstr>
      <vt:lpstr>System Model</vt:lpstr>
      <vt:lpstr>System Model</vt:lpstr>
      <vt:lpstr>System Model</vt:lpstr>
      <vt:lpstr>System Model</vt:lpstr>
      <vt:lpstr>System Model</vt:lpstr>
      <vt:lpstr>System Model</vt:lpstr>
      <vt:lpstr>System Model</vt:lpstr>
      <vt:lpstr>System Architecture</vt:lpstr>
      <vt:lpstr>System Architecture</vt:lpstr>
      <vt:lpstr>Discussion - Edge Ensembles</vt:lpstr>
      <vt:lpstr>Latency Analysis</vt:lpstr>
      <vt:lpstr>Latency Analysis</vt:lpstr>
      <vt:lpstr>Latency Analysis</vt:lpstr>
      <vt:lpstr>Experimental results</vt:lpstr>
      <vt:lpstr>Experimental results</vt:lpstr>
      <vt:lpstr>Experimental results</vt:lpstr>
      <vt:lpstr>Experimental results</vt:lpstr>
      <vt:lpstr>Experimental results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Inference</dc:title>
  <dc:creator>מתן מלכה</dc:creator>
  <cp:lastModifiedBy>מתן מלכה</cp:lastModifiedBy>
  <cp:revision>17</cp:revision>
  <dcterms:created xsi:type="dcterms:W3CDTF">2021-10-18T14:16:45Z</dcterms:created>
  <dcterms:modified xsi:type="dcterms:W3CDTF">2022-08-01T11:33:44Z</dcterms:modified>
</cp:coreProperties>
</file>